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9" r:id="rId2"/>
    <p:sldId id="256" r:id="rId3"/>
    <p:sldId id="273" r:id="rId4"/>
    <p:sldId id="272" r:id="rId5"/>
    <p:sldId id="302" r:id="rId6"/>
    <p:sldId id="300" r:id="rId7"/>
    <p:sldId id="274" r:id="rId8"/>
    <p:sldId id="275" r:id="rId9"/>
    <p:sldId id="281" r:id="rId10"/>
    <p:sldId id="276" r:id="rId11"/>
    <p:sldId id="287" r:id="rId12"/>
    <p:sldId id="290" r:id="rId13"/>
    <p:sldId id="299" r:id="rId14"/>
    <p:sldId id="279" r:id="rId15"/>
    <p:sldId id="291" r:id="rId16"/>
    <p:sldId id="297" r:id="rId17"/>
    <p:sldId id="286" r:id="rId18"/>
    <p:sldId id="288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40416"/>
    <a:srgbClr val="7A0000"/>
    <a:srgbClr val="D2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94" autoAdjust="0"/>
    <p:restoredTop sz="87433" autoAdjust="0"/>
  </p:normalViewPr>
  <p:slideViewPr>
    <p:cSldViewPr>
      <p:cViewPr>
        <p:scale>
          <a:sx n="70" d="100"/>
          <a:sy n="70" d="100"/>
        </p:scale>
        <p:origin x="-1398" y="1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1247BE8-8998-4CB5-9F42-5582D0A1840B}" type="doc">
      <dgm:prSet loTypeId="urn:microsoft.com/office/officeart/2005/8/layout/radial6#1" loCatId="cycle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B9CF7D5-E5E0-4524-AFE0-47752B3164D8}">
      <dgm:prSet phldrT="[Текст]" custT="1"/>
      <dgm:spPr/>
      <dgm:t>
        <a:bodyPr/>
        <a:lstStyle/>
        <a:p>
          <a:r>
            <a:rPr lang="ru-RU" sz="3600" dirty="0"/>
            <a:t>Проектные задачи</a:t>
          </a:r>
        </a:p>
      </dgm:t>
    </dgm:pt>
    <dgm:pt modelId="{620B8D56-1480-45BE-8D01-68DC86951758}" type="parTrans" cxnId="{E8BE5AE2-DB4A-46EB-A8A6-4EE450A8CD14}">
      <dgm:prSet/>
      <dgm:spPr/>
      <dgm:t>
        <a:bodyPr/>
        <a:lstStyle/>
        <a:p>
          <a:endParaRPr lang="ru-RU" sz="2400"/>
        </a:p>
      </dgm:t>
    </dgm:pt>
    <dgm:pt modelId="{3048F280-B076-4F4B-971B-045AFD62F190}" type="sibTrans" cxnId="{E8BE5AE2-DB4A-46EB-A8A6-4EE450A8CD14}">
      <dgm:prSet/>
      <dgm:spPr/>
      <dgm:t>
        <a:bodyPr/>
        <a:lstStyle/>
        <a:p>
          <a:endParaRPr lang="ru-RU" sz="2400"/>
        </a:p>
      </dgm:t>
    </dgm:pt>
    <dgm:pt modelId="{6C485517-A40B-486A-A1CB-B0EA0EA1CFE5}">
      <dgm:prSet phldrT="[Текст]" custT="1"/>
      <dgm:spPr/>
      <dgm:t>
        <a:bodyPr/>
        <a:lstStyle/>
        <a:p>
          <a:r>
            <a:rPr lang="ru-RU" sz="3600" dirty="0" smtClean="0"/>
            <a:t>ВХОД</a:t>
          </a:r>
          <a:endParaRPr lang="ru-RU" sz="3600" dirty="0"/>
        </a:p>
      </dgm:t>
    </dgm:pt>
    <dgm:pt modelId="{93585F40-C69F-47D6-AF93-497F6DF411BC}" type="parTrans" cxnId="{8122F49D-8AC8-448B-B031-0A9DAE2A191A}">
      <dgm:prSet/>
      <dgm:spPr/>
      <dgm:t>
        <a:bodyPr/>
        <a:lstStyle/>
        <a:p>
          <a:endParaRPr lang="ru-RU" sz="2400"/>
        </a:p>
      </dgm:t>
    </dgm:pt>
    <dgm:pt modelId="{C67E399C-C098-4BED-A0E0-36A2C85F46A7}" type="sibTrans" cxnId="{8122F49D-8AC8-448B-B031-0A9DAE2A191A}">
      <dgm:prSet/>
      <dgm:spPr/>
      <dgm:t>
        <a:bodyPr/>
        <a:lstStyle/>
        <a:p>
          <a:endParaRPr lang="ru-RU" sz="2400"/>
        </a:p>
      </dgm:t>
    </dgm:pt>
    <dgm:pt modelId="{6C92F7A8-1D38-432B-9856-401C8F872226}">
      <dgm:prSet phldrT="[Текст]" custT="1"/>
      <dgm:spPr/>
      <dgm:t>
        <a:bodyPr/>
        <a:lstStyle/>
        <a:p>
          <a:r>
            <a:rPr lang="ru-RU" sz="3600" dirty="0" smtClean="0"/>
            <a:t>ВНУТРЕННЯЯ среда</a:t>
          </a:r>
          <a:endParaRPr lang="ru-RU" sz="3600" dirty="0"/>
        </a:p>
      </dgm:t>
    </dgm:pt>
    <dgm:pt modelId="{D0222695-FB6A-451A-A08F-AB96DECC658E}" type="parTrans" cxnId="{FD729F18-83CA-4FD8-B49F-83DF1F12C5E6}">
      <dgm:prSet/>
      <dgm:spPr/>
      <dgm:t>
        <a:bodyPr/>
        <a:lstStyle/>
        <a:p>
          <a:endParaRPr lang="ru-RU" sz="2400"/>
        </a:p>
      </dgm:t>
    </dgm:pt>
    <dgm:pt modelId="{EE3C1950-827B-45FE-8EB5-BFF5079D362B}" type="sibTrans" cxnId="{FD729F18-83CA-4FD8-B49F-83DF1F12C5E6}">
      <dgm:prSet/>
      <dgm:spPr/>
      <dgm:t>
        <a:bodyPr/>
        <a:lstStyle/>
        <a:p>
          <a:endParaRPr lang="ru-RU" sz="2400"/>
        </a:p>
      </dgm:t>
    </dgm:pt>
    <dgm:pt modelId="{265B84F0-61DA-47F4-B4C3-03EE99C816AA}">
      <dgm:prSet phldrT="[Текст]" custT="1"/>
      <dgm:spPr/>
      <dgm:t>
        <a:bodyPr/>
        <a:lstStyle/>
        <a:p>
          <a:r>
            <a:rPr lang="ru-RU" sz="3600" dirty="0" smtClean="0"/>
            <a:t>ВЫХОД</a:t>
          </a:r>
          <a:endParaRPr lang="ru-RU" sz="3600" dirty="0"/>
        </a:p>
      </dgm:t>
    </dgm:pt>
    <dgm:pt modelId="{3DE849F8-E2FB-4C4B-AD47-3401DEA1D4D8}" type="parTrans" cxnId="{15E43ACD-6CC5-4AB7-A70B-8A087ED874AD}">
      <dgm:prSet/>
      <dgm:spPr/>
      <dgm:t>
        <a:bodyPr/>
        <a:lstStyle/>
        <a:p>
          <a:endParaRPr lang="ru-RU" sz="2400"/>
        </a:p>
      </dgm:t>
    </dgm:pt>
    <dgm:pt modelId="{1DCC1341-94DB-482B-BB2D-33FAE881F683}" type="sibTrans" cxnId="{15E43ACD-6CC5-4AB7-A70B-8A087ED874AD}">
      <dgm:prSet/>
      <dgm:spPr/>
      <dgm:t>
        <a:bodyPr/>
        <a:lstStyle/>
        <a:p>
          <a:endParaRPr lang="ru-RU" sz="2400"/>
        </a:p>
      </dgm:t>
    </dgm:pt>
    <dgm:pt modelId="{3152EFB0-83F6-4A84-A8A2-AACB848D3229}">
      <dgm:prSet phldrT="[Текст]" custT="1"/>
      <dgm:spPr/>
      <dgm:t>
        <a:bodyPr/>
        <a:lstStyle/>
        <a:p>
          <a:r>
            <a:rPr lang="ru-RU" sz="3600" dirty="0" smtClean="0"/>
            <a:t>ВНЕШНЯЯ среда</a:t>
          </a:r>
          <a:endParaRPr lang="ru-RU" sz="3600" dirty="0"/>
        </a:p>
      </dgm:t>
    </dgm:pt>
    <dgm:pt modelId="{59805825-9D95-4C15-B554-6B65D87084E8}" type="parTrans" cxnId="{366120F8-83F5-48E5-9FA8-1B364D58F8F9}">
      <dgm:prSet/>
      <dgm:spPr/>
      <dgm:t>
        <a:bodyPr/>
        <a:lstStyle/>
        <a:p>
          <a:endParaRPr lang="ru-RU" sz="2400"/>
        </a:p>
      </dgm:t>
    </dgm:pt>
    <dgm:pt modelId="{3756C89A-C77B-486B-BF76-3F1B1DDC519C}" type="sibTrans" cxnId="{366120F8-83F5-48E5-9FA8-1B364D58F8F9}">
      <dgm:prSet/>
      <dgm:spPr/>
      <dgm:t>
        <a:bodyPr/>
        <a:lstStyle/>
        <a:p>
          <a:endParaRPr lang="ru-RU" sz="2400"/>
        </a:p>
      </dgm:t>
    </dgm:pt>
    <dgm:pt modelId="{603D4396-BBFD-4C18-95B2-0CB40FBD8C64}" type="pres">
      <dgm:prSet presAssocID="{F1247BE8-8998-4CB5-9F42-5582D0A1840B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9A41481-DA6E-405C-880F-CA6F62BDC002}" type="pres">
      <dgm:prSet presAssocID="{2B9CF7D5-E5E0-4524-AFE0-47752B3164D8}" presName="centerShape" presStyleLbl="node0" presStyleIdx="0" presStyleCnt="1" custScaleX="240990"/>
      <dgm:spPr/>
      <dgm:t>
        <a:bodyPr/>
        <a:lstStyle/>
        <a:p>
          <a:endParaRPr lang="ru-RU"/>
        </a:p>
      </dgm:t>
    </dgm:pt>
    <dgm:pt modelId="{B0383086-BF5D-455D-9026-4756378D434B}" type="pres">
      <dgm:prSet presAssocID="{6C485517-A40B-486A-A1CB-B0EA0EA1CFE5}" presName="node" presStyleLbl="node1" presStyleIdx="0" presStyleCnt="4" custScaleX="473775" custRadScaleRad="101110" custRadScaleInc="-721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36E035-FCFB-4D11-8047-906EDC01DED2}" type="pres">
      <dgm:prSet presAssocID="{6C485517-A40B-486A-A1CB-B0EA0EA1CFE5}" presName="dummy" presStyleCnt="0"/>
      <dgm:spPr/>
    </dgm:pt>
    <dgm:pt modelId="{E58060D0-BF16-4B88-BC2A-1244AF50D760}" type="pres">
      <dgm:prSet presAssocID="{C67E399C-C098-4BED-A0E0-36A2C85F46A7}" presName="sibTrans" presStyleLbl="sibTrans2D1" presStyleIdx="0" presStyleCnt="4" custLinFactNeighborX="-2307" custLinFactNeighborY="11394"/>
      <dgm:spPr/>
      <dgm:t>
        <a:bodyPr/>
        <a:lstStyle/>
        <a:p>
          <a:endParaRPr lang="ru-RU"/>
        </a:p>
      </dgm:t>
    </dgm:pt>
    <dgm:pt modelId="{79CF0BFB-7A72-412A-957C-F108F8001451}" type="pres">
      <dgm:prSet presAssocID="{6C92F7A8-1D38-432B-9856-401C8F872226}" presName="node" presStyleLbl="node1" presStyleIdx="1" presStyleCnt="4" custScaleX="366800" custRadScaleRad="168559" custRadScaleInc="62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55EABD-5F5B-4035-ABBF-77C158A21D92}" type="pres">
      <dgm:prSet presAssocID="{6C92F7A8-1D38-432B-9856-401C8F872226}" presName="dummy" presStyleCnt="0"/>
      <dgm:spPr/>
    </dgm:pt>
    <dgm:pt modelId="{9C7C7527-5310-48A1-953A-2F73D71B2056}" type="pres">
      <dgm:prSet presAssocID="{EE3C1950-827B-45FE-8EB5-BFF5079D362B}" presName="sibTrans" presStyleLbl="sibTrans2D1" presStyleIdx="1" presStyleCnt="4"/>
      <dgm:spPr/>
      <dgm:t>
        <a:bodyPr/>
        <a:lstStyle/>
        <a:p>
          <a:endParaRPr lang="ru-RU"/>
        </a:p>
      </dgm:t>
    </dgm:pt>
    <dgm:pt modelId="{F6AAF650-980A-403F-9D56-CF65EAEDBB24}" type="pres">
      <dgm:prSet presAssocID="{265B84F0-61DA-47F4-B4C3-03EE99C816AA}" presName="node" presStyleLbl="node1" presStyleIdx="2" presStyleCnt="4" custScaleX="47377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7FBD28-2C52-4679-83D5-F417CD3DFF29}" type="pres">
      <dgm:prSet presAssocID="{265B84F0-61DA-47F4-B4C3-03EE99C816AA}" presName="dummy" presStyleCnt="0"/>
      <dgm:spPr/>
    </dgm:pt>
    <dgm:pt modelId="{D9865F2B-E73B-4317-96EE-9D6F17EBFB2D}" type="pres">
      <dgm:prSet presAssocID="{1DCC1341-94DB-482B-BB2D-33FAE881F683}" presName="sibTrans" presStyleLbl="sibTrans2D1" presStyleIdx="2" presStyleCnt="4" custScaleX="90235" custScaleY="88410"/>
      <dgm:spPr/>
      <dgm:t>
        <a:bodyPr/>
        <a:lstStyle/>
        <a:p>
          <a:endParaRPr lang="ru-RU"/>
        </a:p>
      </dgm:t>
    </dgm:pt>
    <dgm:pt modelId="{23EA68D6-756C-426F-A9A2-2C284293B5ED}" type="pres">
      <dgm:prSet presAssocID="{3152EFB0-83F6-4A84-A8A2-AACB848D3229}" presName="node" presStyleLbl="node1" presStyleIdx="3" presStyleCnt="4" custScaleX="350592" custRadScaleRad="218478" custRadScaleInc="-602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7A8CF1-2BFA-4646-BB68-C17862B27A25}" type="pres">
      <dgm:prSet presAssocID="{3152EFB0-83F6-4A84-A8A2-AACB848D3229}" presName="dummy" presStyleCnt="0"/>
      <dgm:spPr/>
    </dgm:pt>
    <dgm:pt modelId="{43FB3602-E95E-4ECC-8E13-A5D576242769}" type="pres">
      <dgm:prSet presAssocID="{3756C89A-C77B-486B-BF76-3F1B1DDC519C}" presName="sibTrans" presStyleLbl="sibTrans2D1" presStyleIdx="3" presStyleCnt="4" custScaleX="89227" custScaleY="62611" custLinFactNeighborX="9012" custLinFactNeighborY="955"/>
      <dgm:spPr/>
      <dgm:t>
        <a:bodyPr/>
        <a:lstStyle/>
        <a:p>
          <a:endParaRPr lang="ru-RU"/>
        </a:p>
      </dgm:t>
    </dgm:pt>
  </dgm:ptLst>
  <dgm:cxnLst>
    <dgm:cxn modelId="{2D5508FD-8200-4CAC-AC7B-AA8E2F6B8F68}" type="presOf" srcId="{EE3C1950-827B-45FE-8EB5-BFF5079D362B}" destId="{9C7C7527-5310-48A1-953A-2F73D71B2056}" srcOrd="0" destOrd="0" presId="urn:microsoft.com/office/officeart/2005/8/layout/radial6#1"/>
    <dgm:cxn modelId="{366120F8-83F5-48E5-9FA8-1B364D58F8F9}" srcId="{2B9CF7D5-E5E0-4524-AFE0-47752B3164D8}" destId="{3152EFB0-83F6-4A84-A8A2-AACB848D3229}" srcOrd="3" destOrd="0" parTransId="{59805825-9D95-4C15-B554-6B65D87084E8}" sibTransId="{3756C89A-C77B-486B-BF76-3F1B1DDC519C}"/>
    <dgm:cxn modelId="{A7CBF14B-9F4C-42AF-8A94-57CFF1A2D63C}" type="presOf" srcId="{C67E399C-C098-4BED-A0E0-36A2C85F46A7}" destId="{E58060D0-BF16-4B88-BC2A-1244AF50D760}" srcOrd="0" destOrd="0" presId="urn:microsoft.com/office/officeart/2005/8/layout/radial6#1"/>
    <dgm:cxn modelId="{31D8227F-3E7B-4B89-9762-D904988A05BB}" type="presOf" srcId="{3152EFB0-83F6-4A84-A8A2-AACB848D3229}" destId="{23EA68D6-756C-426F-A9A2-2C284293B5ED}" srcOrd="0" destOrd="0" presId="urn:microsoft.com/office/officeart/2005/8/layout/radial6#1"/>
    <dgm:cxn modelId="{15E43ACD-6CC5-4AB7-A70B-8A087ED874AD}" srcId="{2B9CF7D5-E5E0-4524-AFE0-47752B3164D8}" destId="{265B84F0-61DA-47F4-B4C3-03EE99C816AA}" srcOrd="2" destOrd="0" parTransId="{3DE849F8-E2FB-4C4B-AD47-3401DEA1D4D8}" sibTransId="{1DCC1341-94DB-482B-BB2D-33FAE881F683}"/>
    <dgm:cxn modelId="{8122F49D-8AC8-448B-B031-0A9DAE2A191A}" srcId="{2B9CF7D5-E5E0-4524-AFE0-47752B3164D8}" destId="{6C485517-A40B-486A-A1CB-B0EA0EA1CFE5}" srcOrd="0" destOrd="0" parTransId="{93585F40-C69F-47D6-AF93-497F6DF411BC}" sibTransId="{C67E399C-C098-4BED-A0E0-36A2C85F46A7}"/>
    <dgm:cxn modelId="{E8BE5AE2-DB4A-46EB-A8A6-4EE450A8CD14}" srcId="{F1247BE8-8998-4CB5-9F42-5582D0A1840B}" destId="{2B9CF7D5-E5E0-4524-AFE0-47752B3164D8}" srcOrd="0" destOrd="0" parTransId="{620B8D56-1480-45BE-8D01-68DC86951758}" sibTransId="{3048F280-B076-4F4B-971B-045AFD62F190}"/>
    <dgm:cxn modelId="{D07EC7FA-D1AD-4B87-9C46-4DA7CFA2200C}" type="presOf" srcId="{F1247BE8-8998-4CB5-9F42-5582D0A1840B}" destId="{603D4396-BBFD-4C18-95B2-0CB40FBD8C64}" srcOrd="0" destOrd="0" presId="urn:microsoft.com/office/officeart/2005/8/layout/radial6#1"/>
    <dgm:cxn modelId="{F1E0C01A-1E73-4E5D-A456-D9F9399195B7}" type="presOf" srcId="{265B84F0-61DA-47F4-B4C3-03EE99C816AA}" destId="{F6AAF650-980A-403F-9D56-CF65EAEDBB24}" srcOrd="0" destOrd="0" presId="urn:microsoft.com/office/officeart/2005/8/layout/radial6#1"/>
    <dgm:cxn modelId="{FD729F18-83CA-4FD8-B49F-83DF1F12C5E6}" srcId="{2B9CF7D5-E5E0-4524-AFE0-47752B3164D8}" destId="{6C92F7A8-1D38-432B-9856-401C8F872226}" srcOrd="1" destOrd="0" parTransId="{D0222695-FB6A-451A-A08F-AB96DECC658E}" sibTransId="{EE3C1950-827B-45FE-8EB5-BFF5079D362B}"/>
    <dgm:cxn modelId="{A79DE95A-99B5-4C38-9B59-D9845BEBA0A2}" type="presOf" srcId="{6C485517-A40B-486A-A1CB-B0EA0EA1CFE5}" destId="{B0383086-BF5D-455D-9026-4756378D434B}" srcOrd="0" destOrd="0" presId="urn:microsoft.com/office/officeart/2005/8/layout/radial6#1"/>
    <dgm:cxn modelId="{EAB75461-FDA7-4919-8BBC-070D29252039}" type="presOf" srcId="{2B9CF7D5-E5E0-4524-AFE0-47752B3164D8}" destId="{29A41481-DA6E-405C-880F-CA6F62BDC002}" srcOrd="0" destOrd="0" presId="urn:microsoft.com/office/officeart/2005/8/layout/radial6#1"/>
    <dgm:cxn modelId="{E1596404-6662-4660-8DE1-870F7719EFE3}" type="presOf" srcId="{1DCC1341-94DB-482B-BB2D-33FAE881F683}" destId="{D9865F2B-E73B-4317-96EE-9D6F17EBFB2D}" srcOrd="0" destOrd="0" presId="urn:microsoft.com/office/officeart/2005/8/layout/radial6#1"/>
    <dgm:cxn modelId="{5D68D81B-524D-49FA-9526-0C3BFCD42792}" type="presOf" srcId="{3756C89A-C77B-486B-BF76-3F1B1DDC519C}" destId="{43FB3602-E95E-4ECC-8E13-A5D576242769}" srcOrd="0" destOrd="0" presId="urn:microsoft.com/office/officeart/2005/8/layout/radial6#1"/>
    <dgm:cxn modelId="{34E1FF6F-730D-443A-824A-393BE1A1780A}" type="presOf" srcId="{6C92F7A8-1D38-432B-9856-401C8F872226}" destId="{79CF0BFB-7A72-412A-957C-F108F8001451}" srcOrd="0" destOrd="0" presId="urn:microsoft.com/office/officeart/2005/8/layout/radial6#1"/>
    <dgm:cxn modelId="{198599FB-BC94-4B05-A30A-CCFB92B47630}" type="presParOf" srcId="{603D4396-BBFD-4C18-95B2-0CB40FBD8C64}" destId="{29A41481-DA6E-405C-880F-CA6F62BDC002}" srcOrd="0" destOrd="0" presId="urn:microsoft.com/office/officeart/2005/8/layout/radial6#1"/>
    <dgm:cxn modelId="{049EA989-AF8E-475E-9958-14E69D18BF1E}" type="presParOf" srcId="{603D4396-BBFD-4C18-95B2-0CB40FBD8C64}" destId="{B0383086-BF5D-455D-9026-4756378D434B}" srcOrd="1" destOrd="0" presId="urn:microsoft.com/office/officeart/2005/8/layout/radial6#1"/>
    <dgm:cxn modelId="{FB61FE04-DDC8-49F7-917A-68289E2519F1}" type="presParOf" srcId="{603D4396-BBFD-4C18-95B2-0CB40FBD8C64}" destId="{F736E035-FCFB-4D11-8047-906EDC01DED2}" srcOrd="2" destOrd="0" presId="urn:microsoft.com/office/officeart/2005/8/layout/radial6#1"/>
    <dgm:cxn modelId="{FC575F46-228A-4F10-ACCF-979014FC542B}" type="presParOf" srcId="{603D4396-BBFD-4C18-95B2-0CB40FBD8C64}" destId="{E58060D0-BF16-4B88-BC2A-1244AF50D760}" srcOrd="3" destOrd="0" presId="urn:microsoft.com/office/officeart/2005/8/layout/radial6#1"/>
    <dgm:cxn modelId="{A6459F7E-FEA6-4846-8BE7-3B57FF874501}" type="presParOf" srcId="{603D4396-BBFD-4C18-95B2-0CB40FBD8C64}" destId="{79CF0BFB-7A72-412A-957C-F108F8001451}" srcOrd="4" destOrd="0" presId="urn:microsoft.com/office/officeart/2005/8/layout/radial6#1"/>
    <dgm:cxn modelId="{B2AEC879-002F-4C81-A80E-4210CA07DD2B}" type="presParOf" srcId="{603D4396-BBFD-4C18-95B2-0CB40FBD8C64}" destId="{A755EABD-5F5B-4035-ABBF-77C158A21D92}" srcOrd="5" destOrd="0" presId="urn:microsoft.com/office/officeart/2005/8/layout/radial6#1"/>
    <dgm:cxn modelId="{B577D7C1-1BEB-4358-8200-9AD5164456CE}" type="presParOf" srcId="{603D4396-BBFD-4C18-95B2-0CB40FBD8C64}" destId="{9C7C7527-5310-48A1-953A-2F73D71B2056}" srcOrd="6" destOrd="0" presId="urn:microsoft.com/office/officeart/2005/8/layout/radial6#1"/>
    <dgm:cxn modelId="{155C784F-B1A5-4BDA-914B-BB68A514DDF9}" type="presParOf" srcId="{603D4396-BBFD-4C18-95B2-0CB40FBD8C64}" destId="{F6AAF650-980A-403F-9D56-CF65EAEDBB24}" srcOrd="7" destOrd="0" presId="urn:microsoft.com/office/officeart/2005/8/layout/radial6#1"/>
    <dgm:cxn modelId="{B1A1FB36-975F-402D-86CC-EC9A6B11FF77}" type="presParOf" srcId="{603D4396-BBFD-4C18-95B2-0CB40FBD8C64}" destId="{F27FBD28-2C52-4679-83D5-F417CD3DFF29}" srcOrd="8" destOrd="0" presId="urn:microsoft.com/office/officeart/2005/8/layout/radial6#1"/>
    <dgm:cxn modelId="{3DDFE02C-AEA1-4CD7-A786-2BFE29D353CF}" type="presParOf" srcId="{603D4396-BBFD-4C18-95B2-0CB40FBD8C64}" destId="{D9865F2B-E73B-4317-96EE-9D6F17EBFB2D}" srcOrd="9" destOrd="0" presId="urn:microsoft.com/office/officeart/2005/8/layout/radial6#1"/>
    <dgm:cxn modelId="{85F25C74-0D4B-4177-89FA-492EB8462D2B}" type="presParOf" srcId="{603D4396-BBFD-4C18-95B2-0CB40FBD8C64}" destId="{23EA68D6-756C-426F-A9A2-2C284293B5ED}" srcOrd="10" destOrd="0" presId="urn:microsoft.com/office/officeart/2005/8/layout/radial6#1"/>
    <dgm:cxn modelId="{3E6AB94A-A03D-4AE6-9933-ACE473DA4248}" type="presParOf" srcId="{603D4396-BBFD-4C18-95B2-0CB40FBD8C64}" destId="{7B7A8CF1-2BFA-4646-BB68-C17862B27A25}" srcOrd="11" destOrd="0" presId="urn:microsoft.com/office/officeart/2005/8/layout/radial6#1"/>
    <dgm:cxn modelId="{4F928D98-B891-45D2-A59C-7926C6D00B36}" type="presParOf" srcId="{603D4396-BBFD-4C18-95B2-0CB40FBD8C64}" destId="{43FB3602-E95E-4ECC-8E13-A5D576242769}" srcOrd="12" destOrd="0" presId="urn:microsoft.com/office/officeart/2005/8/layout/radial6#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FB3602-E95E-4ECC-8E13-A5D576242769}">
      <dsp:nvSpPr>
        <dsp:cNvPr id="0" name=""/>
        <dsp:cNvSpPr/>
      </dsp:nvSpPr>
      <dsp:spPr>
        <a:xfrm>
          <a:off x="2004982" y="459730"/>
          <a:ext cx="2807273" cy="1969876"/>
        </a:xfrm>
        <a:prstGeom prst="blockArc">
          <a:avLst>
            <a:gd name="adj1" fmla="val 9083029"/>
            <a:gd name="adj2" fmla="val 19426713"/>
            <a:gd name="adj3" fmla="val 4637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D9865F2B-E73B-4317-96EE-9D6F17EBFB2D}">
      <dsp:nvSpPr>
        <dsp:cNvPr id="0" name=""/>
        <dsp:cNvSpPr/>
      </dsp:nvSpPr>
      <dsp:spPr>
        <a:xfrm>
          <a:off x="1828744" y="1200478"/>
          <a:ext cx="2838987" cy="2781568"/>
        </a:xfrm>
        <a:prstGeom prst="blockArc">
          <a:avLst>
            <a:gd name="adj1" fmla="val 2406695"/>
            <a:gd name="adj2" fmla="val 11799943"/>
            <a:gd name="adj3" fmla="val 4637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9C7C7527-5310-48A1-953A-2F73D71B2056}">
      <dsp:nvSpPr>
        <dsp:cNvPr id="0" name=""/>
        <dsp:cNvSpPr/>
      </dsp:nvSpPr>
      <dsp:spPr>
        <a:xfrm>
          <a:off x="3949945" y="934820"/>
          <a:ext cx="3146215" cy="3146215"/>
        </a:xfrm>
        <a:prstGeom prst="blockArc">
          <a:avLst>
            <a:gd name="adj1" fmla="val 20743154"/>
            <a:gd name="adj2" fmla="val 8141543"/>
            <a:gd name="adj3" fmla="val 4637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E58060D0-BF16-4B88-BC2A-1244AF50D760}">
      <dsp:nvSpPr>
        <dsp:cNvPr id="0" name=""/>
        <dsp:cNvSpPr/>
      </dsp:nvSpPr>
      <dsp:spPr>
        <a:xfrm>
          <a:off x="4026200" y="90883"/>
          <a:ext cx="3177912" cy="3177912"/>
        </a:xfrm>
        <a:prstGeom prst="blockArc">
          <a:avLst>
            <a:gd name="adj1" fmla="val 12689908"/>
            <a:gd name="adj2" fmla="val 1889908"/>
            <a:gd name="adj3" fmla="val 4591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29A41481-DA6E-405C-880F-CA6F62BDC002}">
      <dsp:nvSpPr>
        <dsp:cNvPr id="0" name=""/>
        <dsp:cNvSpPr/>
      </dsp:nvSpPr>
      <dsp:spPr>
        <a:xfrm>
          <a:off x="2679306" y="1320913"/>
          <a:ext cx="3488265" cy="1447473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/>
            <a:t>Проектные задачи</a:t>
          </a:r>
        </a:p>
      </dsp:txBody>
      <dsp:txXfrm>
        <a:off x="3190151" y="1532891"/>
        <a:ext cx="2466575" cy="1023517"/>
      </dsp:txXfrm>
    </dsp:sp>
    <dsp:sp modelId="{B0383086-BF5D-455D-9026-4756378D434B}">
      <dsp:nvSpPr>
        <dsp:cNvPr id="0" name=""/>
        <dsp:cNvSpPr/>
      </dsp:nvSpPr>
      <dsp:spPr>
        <a:xfrm>
          <a:off x="1964524" y="0"/>
          <a:ext cx="4800436" cy="1013231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 smtClean="0"/>
            <a:t>ВХОД</a:t>
          </a:r>
          <a:endParaRPr lang="ru-RU" sz="3600" kern="1200" dirty="0"/>
        </a:p>
      </dsp:txBody>
      <dsp:txXfrm>
        <a:off x="2667532" y="148384"/>
        <a:ext cx="3394420" cy="716463"/>
      </dsp:txXfrm>
    </dsp:sp>
    <dsp:sp modelId="{79CF0BFB-7A72-412A-957C-F108F8001451}">
      <dsp:nvSpPr>
        <dsp:cNvPr id="0" name=""/>
        <dsp:cNvSpPr/>
      </dsp:nvSpPr>
      <dsp:spPr>
        <a:xfrm>
          <a:off x="5153933" y="1622265"/>
          <a:ext cx="3716532" cy="1013231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 smtClean="0"/>
            <a:t>ВНУТРЕННЯЯ среда</a:t>
          </a:r>
          <a:endParaRPr lang="ru-RU" sz="3600" kern="1200" dirty="0"/>
        </a:p>
      </dsp:txBody>
      <dsp:txXfrm>
        <a:off x="5698207" y="1770649"/>
        <a:ext cx="2627984" cy="716463"/>
      </dsp:txXfrm>
    </dsp:sp>
    <dsp:sp modelId="{F6AAF650-980A-403F-9D56-CF65EAEDBB24}">
      <dsp:nvSpPr>
        <dsp:cNvPr id="0" name=""/>
        <dsp:cNvSpPr/>
      </dsp:nvSpPr>
      <dsp:spPr>
        <a:xfrm>
          <a:off x="2023221" y="3074665"/>
          <a:ext cx="4800436" cy="1013231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 smtClean="0"/>
            <a:t>ВЫХОД</a:t>
          </a:r>
          <a:endParaRPr lang="ru-RU" sz="3600" kern="1200" dirty="0"/>
        </a:p>
      </dsp:txBody>
      <dsp:txXfrm>
        <a:off x="2726229" y="3223049"/>
        <a:ext cx="3394420" cy="716463"/>
      </dsp:txXfrm>
    </dsp:sp>
    <dsp:sp modelId="{23EA68D6-756C-426F-A9A2-2C284293B5ED}">
      <dsp:nvSpPr>
        <dsp:cNvPr id="0" name=""/>
        <dsp:cNvSpPr/>
      </dsp:nvSpPr>
      <dsp:spPr>
        <a:xfrm>
          <a:off x="0" y="1643960"/>
          <a:ext cx="3552307" cy="1013231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 smtClean="0"/>
            <a:t>ВНЕШНЯЯ среда</a:t>
          </a:r>
          <a:endParaRPr lang="ru-RU" sz="3600" kern="1200" dirty="0"/>
        </a:p>
      </dsp:txBody>
      <dsp:txXfrm>
        <a:off x="520223" y="1792344"/>
        <a:ext cx="2511861" cy="71646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#1">
  <dgm:title val=""/>
  <dgm:desc val=""/>
  <dgm:catLst>
    <dgm:cat type="cycle" pri="9000"/>
    <dgm:cat type="relationship" pri="101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6D82DD-8498-4D9B-8074-1DC265AC3DCC}" type="datetimeFigureOut">
              <a:rPr lang="ru-RU" smtClean="0"/>
              <a:t>05.02.2018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F781E1-B7D1-4B34-A5AF-6AD89652DD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58650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F781E1-B7D1-4B34-A5AF-6AD89652DDBD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7310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F781E1-B7D1-4B34-A5AF-6AD89652DDBD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36341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Как это связано с информационной средой? Возможно, файл </a:t>
            </a:r>
            <a:r>
              <a:rPr lang="ru-RU" b="1" dirty="0" smtClean="0"/>
              <a:t>лишний.</a:t>
            </a:r>
            <a:endParaRPr lang="ru-RU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F781E1-B7D1-4B34-A5AF-6AD89652DDBD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90569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F781E1-B7D1-4B34-A5AF-6AD89652DDBD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48972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F781E1-B7D1-4B34-A5AF-6AD89652DDBD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89444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F781E1-B7D1-4B34-A5AF-6AD89652DDBD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40692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F781E1-B7D1-4B34-A5AF-6AD89652DDBD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41371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F781E1-B7D1-4B34-A5AF-6AD89652DDBD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1016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F781E1-B7D1-4B34-A5AF-6AD89652DDBD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52191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F781E1-B7D1-4B34-A5AF-6AD89652DDBD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71139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F781E1-B7D1-4B34-A5AF-6AD89652DDBD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85863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5BF4A-5874-4985-9F71-A9C69EB9282A}" type="datetimeFigureOut">
              <a:rPr lang="ru-RU" smtClean="0"/>
              <a:pPr/>
              <a:t>05.02.2018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CEA5E-3DFF-4D63-8F04-4D4A37715CF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39689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5BF4A-5874-4985-9F71-A9C69EB9282A}" type="datetimeFigureOut">
              <a:rPr lang="ru-RU" smtClean="0"/>
              <a:pPr/>
              <a:t>05.02.2018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CEA5E-3DFF-4D63-8F04-4D4A37715CF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23230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5BF4A-5874-4985-9F71-A9C69EB9282A}" type="datetimeFigureOut">
              <a:rPr lang="ru-RU" smtClean="0"/>
              <a:pPr/>
              <a:t>05.02.2018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CEA5E-3DFF-4D63-8F04-4D4A37715CF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42458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5BF4A-5874-4985-9F71-A9C69EB9282A}" type="datetimeFigureOut">
              <a:rPr lang="ru-RU" smtClean="0"/>
              <a:pPr/>
              <a:t>05.02.2018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CEA5E-3DFF-4D63-8F04-4D4A37715CF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54094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5BF4A-5874-4985-9F71-A9C69EB9282A}" type="datetimeFigureOut">
              <a:rPr lang="ru-RU" smtClean="0"/>
              <a:pPr/>
              <a:t>05.02.2018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CEA5E-3DFF-4D63-8F04-4D4A37715CF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8321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5BF4A-5874-4985-9F71-A9C69EB9282A}" type="datetimeFigureOut">
              <a:rPr lang="ru-RU" smtClean="0"/>
              <a:pPr/>
              <a:t>05.02.2018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CEA5E-3DFF-4D63-8F04-4D4A37715CF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78434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5BF4A-5874-4985-9F71-A9C69EB9282A}" type="datetimeFigureOut">
              <a:rPr lang="ru-RU" smtClean="0"/>
              <a:pPr/>
              <a:t>05.02.2018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CEA5E-3DFF-4D63-8F04-4D4A37715CF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63218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5BF4A-5874-4985-9F71-A9C69EB9282A}" type="datetimeFigureOut">
              <a:rPr lang="ru-RU" smtClean="0"/>
              <a:pPr/>
              <a:t>05.02.2018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CEA5E-3DFF-4D63-8F04-4D4A37715CF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31223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5BF4A-5874-4985-9F71-A9C69EB9282A}" type="datetimeFigureOut">
              <a:rPr lang="ru-RU" smtClean="0"/>
              <a:pPr/>
              <a:t>05.02.2018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CEA5E-3DFF-4D63-8F04-4D4A37715CF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76410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5BF4A-5874-4985-9F71-A9C69EB9282A}" type="datetimeFigureOut">
              <a:rPr lang="ru-RU" smtClean="0"/>
              <a:pPr/>
              <a:t>05.02.2018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CEA5E-3DFF-4D63-8F04-4D4A37715CF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40688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5BF4A-5874-4985-9F71-A9C69EB9282A}" type="datetimeFigureOut">
              <a:rPr lang="ru-RU" smtClean="0"/>
              <a:pPr/>
              <a:t>05.02.2018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CEA5E-3DFF-4D63-8F04-4D4A37715CF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2882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D5BF4A-5874-4985-9F71-A9C69EB9282A}" type="datetimeFigureOut">
              <a:rPr lang="ru-RU" smtClean="0"/>
              <a:pPr/>
              <a:t>05.02.2018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6CEA5E-3DFF-4D63-8F04-4D4A37715CF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45794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mailto:2101@edu.mos.ru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ModelDL@edu.mos.ru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5.jpe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2.png"/><Relationship Id="rId9" Type="http://schemas.microsoft.com/office/2007/relationships/diagramDrawing" Target="../diagrams/drawing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7.jpe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2.png"/><Relationship Id="rId9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4.jpe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3" descr="http://www.medikforum.ru/news/uploads/posts/2016-09/1472752160_b003c233e0dfba4028a8c6e4ec44067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468560" y="0"/>
            <a:ext cx="10657185" cy="6093296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21" name="Прямоугольник 20"/>
          <p:cNvSpPr/>
          <p:nvPr/>
        </p:nvSpPr>
        <p:spPr>
          <a:xfrm>
            <a:off x="0" y="476672"/>
            <a:ext cx="9144000" cy="6381328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332656"/>
            <a:ext cx="835292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                                                              </a:t>
            </a:r>
          </a:p>
          <a:p>
            <a:r>
              <a:rPr lang="ru-RU" dirty="0"/>
              <a:t>                                                                               </a:t>
            </a:r>
          </a:p>
          <a:p>
            <a:r>
              <a:rPr lang="ru-RU" dirty="0"/>
              <a:t>                                       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0" y="404664"/>
            <a:ext cx="8532440" cy="0"/>
          </a:xfrm>
          <a:prstGeom prst="line">
            <a:avLst/>
          </a:prstGeom>
          <a:ln w="57150">
            <a:solidFill>
              <a:srgbClr val="D2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0" y="476672"/>
            <a:ext cx="853244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7" name="Picture 3" descr="C:\Users\1\Documents\ПЛАКАТЫ, ПРЕЗЕНТАЦИИ, ДИЗАЙН\Школа дизайн-работа\Общие лого\FOC_Bird_red_0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16416" y="-99392"/>
            <a:ext cx="827584" cy="836712"/>
          </a:xfrm>
          <a:prstGeom prst="rect">
            <a:avLst/>
          </a:prstGeom>
          <a:noFill/>
        </p:spPr>
      </p:pic>
      <p:sp>
        <p:nvSpPr>
          <p:cNvPr id="18" name="Прямоугольник 17"/>
          <p:cNvSpPr/>
          <p:nvPr/>
        </p:nvSpPr>
        <p:spPr>
          <a:xfrm>
            <a:off x="5004048" y="0"/>
            <a:ext cx="41399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>
                <a:solidFill>
                  <a:srgbClr val="C00000"/>
                </a:solidFill>
              </a:rPr>
              <a:t>ШКОЛА, КОТОРУЮ МЫ СТРОИМ</a:t>
            </a:r>
          </a:p>
        </p:txBody>
      </p:sp>
      <p:sp>
        <p:nvSpPr>
          <p:cNvPr id="13" name="Объект 2"/>
          <p:cNvSpPr txBox="1">
            <a:spLocks/>
          </p:cNvSpPr>
          <p:nvPr/>
        </p:nvSpPr>
        <p:spPr>
          <a:xfrm>
            <a:off x="457200" y="1538127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algn="ctr">
              <a:spcBef>
                <a:spcPct val="20000"/>
              </a:spcBef>
              <a:defRPr/>
            </a:pPr>
            <a:endParaRPr lang="ru-RU" sz="4000" b="1" dirty="0" smtClean="0">
              <a:solidFill>
                <a:srgbClr val="002060"/>
              </a:solidFill>
            </a:endParaRPr>
          </a:p>
          <a:p>
            <a:pPr lvl="0" algn="ctr">
              <a:spcBef>
                <a:spcPct val="20000"/>
              </a:spcBef>
              <a:defRPr/>
            </a:pPr>
            <a:r>
              <a:rPr lang="ru-RU" sz="4000" b="1" dirty="0" smtClean="0">
                <a:solidFill>
                  <a:srgbClr val="002060"/>
                </a:solidFill>
              </a:rPr>
              <a:t>ШКОЛА 2101</a:t>
            </a:r>
            <a:br>
              <a:rPr lang="ru-RU" sz="4000" b="1" dirty="0" smtClean="0">
                <a:solidFill>
                  <a:srgbClr val="002060"/>
                </a:solidFill>
              </a:rPr>
            </a:br>
            <a:r>
              <a:rPr lang="ru-RU" sz="4000" b="1" dirty="0" smtClean="0">
                <a:solidFill>
                  <a:srgbClr val="002060"/>
                </a:solidFill>
              </a:rPr>
              <a:t>Достижения, вызовы, перспективы</a:t>
            </a:r>
            <a:endParaRPr lang="ru-RU" sz="4000" b="1" dirty="0">
              <a:solidFill>
                <a:srgbClr val="002060"/>
              </a:solidFill>
            </a:endParaRPr>
          </a:p>
          <a:p>
            <a:pPr lvl="0" algn="ctr">
              <a:spcBef>
                <a:spcPct val="20000"/>
              </a:spcBef>
              <a:defRPr/>
            </a:pP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lvl="0" algn="r">
              <a:spcBef>
                <a:spcPct val="20000"/>
              </a:spcBef>
              <a:defRPr/>
            </a:pPr>
            <a:r>
              <a:rPr kumimoji="0" lang="ru-RU" sz="3200" b="1" i="0" u="non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Дмитрий Лазаревич 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Модель</a:t>
            </a:r>
            <a:r>
              <a:rPr lang="ru-RU" sz="3200" b="1" dirty="0">
                <a:solidFill>
                  <a:srgbClr val="002060"/>
                </a:solidFill>
              </a:rPr>
              <a:t>, </a:t>
            </a:r>
            <a:endParaRPr lang="ru-RU" sz="3200" b="1" dirty="0" smtClean="0">
              <a:solidFill>
                <a:srgbClr val="002060"/>
              </a:solidFill>
            </a:endParaRPr>
          </a:p>
          <a:p>
            <a:pPr lvl="0" algn="r">
              <a:spcBef>
                <a:spcPct val="20000"/>
              </a:spcBef>
              <a:defRPr/>
            </a:pPr>
            <a:r>
              <a:rPr lang="ru-RU" sz="3200" b="1" dirty="0" smtClean="0">
                <a:solidFill>
                  <a:srgbClr val="002060"/>
                </a:solidFill>
              </a:rPr>
              <a:t>директор ГБОУ </a:t>
            </a:r>
            <a:r>
              <a:rPr lang="ru-RU" sz="3200" b="1" dirty="0">
                <a:solidFill>
                  <a:srgbClr val="002060"/>
                </a:solidFill>
              </a:rPr>
              <a:t>школа № 2101   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7840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oboitut.com/uploads/posts/2016-03/thumbs/oboitut.com_145788109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76672"/>
            <a:ext cx="9293194" cy="6381328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21" name="Прямоугольник 20"/>
          <p:cNvSpPr/>
          <p:nvPr/>
        </p:nvSpPr>
        <p:spPr>
          <a:xfrm>
            <a:off x="0" y="476672"/>
            <a:ext cx="9144000" cy="6381328"/>
          </a:xfrm>
          <a:prstGeom prst="rect">
            <a:avLst/>
          </a:prstGeom>
          <a:solidFill>
            <a:schemeClr val="bg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0" y="404664"/>
            <a:ext cx="8532440" cy="0"/>
          </a:xfrm>
          <a:prstGeom prst="line">
            <a:avLst/>
          </a:prstGeom>
          <a:ln w="57150">
            <a:solidFill>
              <a:srgbClr val="D2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0" y="476672"/>
            <a:ext cx="853244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7" name="Picture 3" descr="C:\Users\1\Documents\ПЛАКАТЫ, ПРЕЗЕНТАЦИИ, ДИЗАЙН\Школа дизайн-работа\Общие лого\FOC_Bird_red_0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16416" y="-99392"/>
            <a:ext cx="827584" cy="836712"/>
          </a:xfrm>
          <a:prstGeom prst="rect">
            <a:avLst/>
          </a:prstGeom>
          <a:noFill/>
        </p:spPr>
      </p:pic>
      <p:sp>
        <p:nvSpPr>
          <p:cNvPr id="18" name="Прямоугольник 17"/>
          <p:cNvSpPr/>
          <p:nvPr/>
        </p:nvSpPr>
        <p:spPr>
          <a:xfrm>
            <a:off x="4932040" y="0"/>
            <a:ext cx="42119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>
                <a:solidFill>
                  <a:srgbClr val="C00000"/>
                </a:solidFill>
              </a:rPr>
              <a:t>ШКОЛА, КОТОРУЮ МЫ СТРОИМ</a:t>
            </a: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151420" y="602035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Работа с информацией 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" name="Объект 2"/>
          <p:cNvSpPr txBox="1">
            <a:spLocks/>
          </p:cNvSpPr>
          <p:nvPr/>
        </p:nvSpPr>
        <p:spPr>
          <a:xfrm>
            <a:off x="467544" y="1988840"/>
            <a:ext cx="8662290" cy="41212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Приложение для мобильных телефонов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Форма обращения «Задать вопрос»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Форма записи на любую ступень образования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Официальный сайт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Официальные страницы школы в социальных сетях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Разработан</a:t>
            </a:r>
            <a:r>
              <a:rPr kumimoji="0" lang="ru-RU" sz="2800" b="1" i="0" u="none" strike="noStrike" kern="1200" cap="none" spc="0" normalizeH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ф</a:t>
            </a: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ирменный стиль</a:t>
            </a:r>
            <a:r>
              <a:rPr kumimoji="0" lang="ru-RU" sz="2800" b="1" i="0" u="none" strike="noStrike" kern="1200" cap="none" spc="0" normalizeH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(эмблема, цвета,</a:t>
            </a:r>
            <a:r>
              <a:rPr kumimoji="0" lang="ru-RU" sz="2800" b="1" i="0" u="none" strike="noStrike" kern="1200" cap="none" spc="0" normalizeH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сувенирная продукция</a:t>
            </a: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Школьный пресс-центр – </a:t>
            </a:r>
            <a:r>
              <a:rPr kumimoji="0" lang="ru-RU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Медиацентр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7840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://www.ulmeria.ru/sites/default/files/news/preview_images/1307948988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32656"/>
            <a:ext cx="9117481" cy="5904656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21" name="Прямоугольник 20"/>
          <p:cNvSpPr/>
          <p:nvPr/>
        </p:nvSpPr>
        <p:spPr>
          <a:xfrm>
            <a:off x="27171" y="94320"/>
            <a:ext cx="9144000" cy="6381328"/>
          </a:xfrm>
          <a:prstGeom prst="rect">
            <a:avLst/>
          </a:prstGeom>
          <a:solidFill>
            <a:schemeClr val="bg1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0" y="404664"/>
            <a:ext cx="8532440" cy="0"/>
          </a:xfrm>
          <a:prstGeom prst="line">
            <a:avLst/>
          </a:prstGeom>
          <a:ln w="57150">
            <a:solidFill>
              <a:srgbClr val="D2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0" y="476672"/>
            <a:ext cx="853244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7" name="Picture 3" descr="C:\Users\1\Documents\ПЛАКАТЫ, ПРЕЗЕНТАЦИИ, ДИЗАЙН\Школа дизайн-работа\Общие лого\FOC_Bird_red_0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16416" y="-99392"/>
            <a:ext cx="827584" cy="836712"/>
          </a:xfrm>
          <a:prstGeom prst="rect">
            <a:avLst/>
          </a:prstGeom>
          <a:noFill/>
        </p:spPr>
      </p:pic>
      <p:sp>
        <p:nvSpPr>
          <p:cNvPr id="18" name="Прямоугольник 17"/>
          <p:cNvSpPr/>
          <p:nvPr/>
        </p:nvSpPr>
        <p:spPr>
          <a:xfrm>
            <a:off x="4932040" y="0"/>
            <a:ext cx="42119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>
                <a:solidFill>
                  <a:srgbClr val="C00000"/>
                </a:solidFill>
              </a:rPr>
              <a:t>ШКОЛА, КОТОРУЮ МЫ СТРОИМ</a:t>
            </a: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323528" y="579941"/>
            <a:ext cx="882047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Проектная 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задача «Кадры».</a:t>
            </a:r>
            <a:endParaRPr kumimoji="0" lang="ru-RU" sz="3200" b="1" i="0" u="none" strike="noStrike" kern="1200" cap="none" spc="0" normalizeH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Первые</a:t>
            </a:r>
            <a:r>
              <a:rPr lang="ru-RU" sz="3200" b="1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 результаты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3" name="Объект 2"/>
          <p:cNvSpPr txBox="1">
            <a:spLocks/>
          </p:cNvSpPr>
          <p:nvPr/>
        </p:nvSpPr>
        <p:spPr>
          <a:xfrm>
            <a:off x="443940" y="2025390"/>
            <a:ext cx="8229600" cy="48326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2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 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5</a:t>
            </a:r>
            <a:r>
              <a:rPr kumimoji="0" lang="ru-RU" sz="320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 </a:t>
            </a:r>
            <a:r>
              <a:rPr lang="ru-RU" sz="2800" b="1" dirty="0">
                <a:solidFill>
                  <a:schemeClr val="tx2">
                    <a:lumMod val="75000"/>
                  </a:schemeClr>
                </a:solidFill>
              </a:rPr>
              <a:t>аттестованных заместителя директора</a:t>
            </a:r>
          </a:p>
          <a:p>
            <a:pPr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 </a:t>
            </a:r>
            <a:r>
              <a:rPr lang="ru-RU" sz="3200" dirty="0">
                <a:solidFill>
                  <a:srgbClr val="002060"/>
                </a:solidFill>
              </a:rPr>
              <a:t>1 </a:t>
            </a:r>
            <a:r>
              <a:rPr lang="ru-RU" sz="2800" b="1" dirty="0">
                <a:solidFill>
                  <a:schemeClr val="tx2">
                    <a:lumMod val="75000"/>
                  </a:schemeClr>
                </a:solidFill>
              </a:rPr>
              <a:t>из них назначен директором школы</a:t>
            </a:r>
          </a:p>
          <a:p>
            <a:pPr lvl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ru-RU" sz="3200" dirty="0">
                <a:solidFill>
                  <a:srgbClr val="002060"/>
                </a:solidFill>
              </a:rPr>
              <a:t> </a:t>
            </a:r>
            <a:r>
              <a:rPr lang="ru-RU" sz="3200" b="1" dirty="0">
                <a:solidFill>
                  <a:srgbClr val="C00000"/>
                </a:solidFill>
              </a:rPr>
              <a:t>1</a:t>
            </a:r>
            <a:r>
              <a:rPr lang="ru-RU" sz="3200" dirty="0">
                <a:solidFill>
                  <a:srgbClr val="002060"/>
                </a:solidFill>
              </a:rPr>
              <a:t> </a:t>
            </a:r>
            <a:r>
              <a:rPr lang="ru-RU" sz="2800" b="1" dirty="0">
                <a:solidFill>
                  <a:schemeClr val="tx2">
                    <a:lumMod val="75000"/>
                  </a:schemeClr>
                </a:solidFill>
              </a:rPr>
              <a:t>аттестованный контрактный управляющий</a:t>
            </a:r>
          </a:p>
          <a:p>
            <a:pPr lvl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kumimoji="0" lang="ru-RU" sz="32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 </a:t>
            </a:r>
            <a:r>
              <a:rPr lang="ru-RU" sz="3200" b="1" dirty="0">
                <a:solidFill>
                  <a:srgbClr val="C00000"/>
                </a:solidFill>
              </a:rPr>
              <a:t>1</a:t>
            </a:r>
            <a:r>
              <a:rPr lang="ru-RU" sz="3200" dirty="0">
                <a:solidFill>
                  <a:srgbClr val="002060"/>
                </a:solidFill>
              </a:rPr>
              <a:t> </a:t>
            </a:r>
            <a:r>
              <a:rPr lang="ru-RU" sz="2800" b="1" dirty="0">
                <a:solidFill>
                  <a:schemeClr val="tx2">
                    <a:lumMod val="75000"/>
                  </a:schemeClr>
                </a:solidFill>
              </a:rPr>
              <a:t>аттестованный главный бухгалтер</a:t>
            </a:r>
          </a:p>
          <a:p>
            <a:pPr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ru-RU" sz="3200" b="1" dirty="0">
                <a:solidFill>
                  <a:srgbClr val="C00000"/>
                </a:solidFill>
              </a:rPr>
              <a:t> </a:t>
            </a:r>
            <a:r>
              <a:rPr lang="ru-RU" sz="3200" b="1" dirty="0" smtClean="0">
                <a:solidFill>
                  <a:srgbClr val="C00000"/>
                </a:solidFill>
              </a:rPr>
              <a:t>200 </a:t>
            </a:r>
            <a:r>
              <a:rPr lang="ru-RU" sz="2800" b="1" dirty="0">
                <a:solidFill>
                  <a:schemeClr val="tx2">
                    <a:lumMod val="75000"/>
                  </a:schemeClr>
                </a:solidFill>
              </a:rPr>
              <a:t>педагогов прошли диагностики</a:t>
            </a:r>
          </a:p>
        </p:txBody>
      </p:sp>
    </p:spTree>
    <p:extLst>
      <p:ext uri="{BB962C8B-B14F-4D97-AF65-F5344CB8AC3E}">
        <p14:creationId xmlns:p14="http://schemas.microsoft.com/office/powerpoint/2010/main" val="3057840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b1.vestifinance.ru/c/231961.640x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76672"/>
            <a:ext cx="9564517" cy="6381328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21" name="Прямоугольник 20"/>
          <p:cNvSpPr/>
          <p:nvPr/>
        </p:nvSpPr>
        <p:spPr>
          <a:xfrm>
            <a:off x="0" y="476672"/>
            <a:ext cx="9144000" cy="6381328"/>
          </a:xfrm>
          <a:prstGeom prst="rect">
            <a:avLst/>
          </a:prstGeom>
          <a:solidFill>
            <a:schemeClr val="bg1">
              <a:alpha val="8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0" y="404664"/>
            <a:ext cx="8532440" cy="0"/>
          </a:xfrm>
          <a:prstGeom prst="line">
            <a:avLst/>
          </a:prstGeom>
          <a:ln w="57150">
            <a:solidFill>
              <a:srgbClr val="D2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0" y="476672"/>
            <a:ext cx="853244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7" name="Picture 3" descr="C:\Users\1\Documents\ПЛАКАТЫ, ПРЕЗЕНТАЦИИ, ДИЗАЙН\Школа дизайн-работа\Общие лого\FOC_Bird_red_0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16416" y="-99392"/>
            <a:ext cx="827584" cy="836712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5004048" y="0"/>
            <a:ext cx="41399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>
                <a:solidFill>
                  <a:srgbClr val="C00000"/>
                </a:solidFill>
              </a:rPr>
              <a:t>ШКОЛА, КОТОРУЮ МЫ СТРОИМ</a:t>
            </a:r>
          </a:p>
        </p:txBody>
      </p:sp>
      <p:sp>
        <p:nvSpPr>
          <p:cNvPr id="12" name="Объект 2"/>
          <p:cNvSpPr txBox="1">
            <a:spLocks/>
          </p:cNvSpPr>
          <p:nvPr/>
        </p:nvSpPr>
        <p:spPr>
          <a:xfrm>
            <a:off x="424064" y="16375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>
              <a:lnSpc>
                <a:spcPct val="11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kumimoji="0" lang="ru-RU" sz="32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 </a:t>
            </a:r>
            <a:r>
              <a:rPr lang="ru-RU" sz="2800" b="1" dirty="0">
                <a:solidFill>
                  <a:schemeClr val="tx2">
                    <a:lumMod val="75000"/>
                  </a:schemeClr>
                </a:solidFill>
              </a:rPr>
              <a:t>В 2015/2016 учебном году пройдена аккредитация на 12 лет</a:t>
            </a:r>
          </a:p>
          <a:p>
            <a:pPr>
              <a:lnSpc>
                <a:spcPct val="11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ru-RU" sz="2800" b="1" dirty="0">
                <a:solidFill>
                  <a:schemeClr val="tx2">
                    <a:lumMod val="75000"/>
                  </a:schemeClr>
                </a:solidFill>
              </a:rPr>
              <a:t>Управляющий совет, избранный в декабре 2015 года, с мая 2016 года аккредитован; утверждена процедура электронного голосования</a:t>
            </a:r>
          </a:p>
          <a:p>
            <a:pPr>
              <a:lnSpc>
                <a:spcPct val="11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ru-RU" sz="2800" b="1" dirty="0">
                <a:solidFill>
                  <a:schemeClr val="tx2">
                    <a:lumMod val="75000"/>
                  </a:schemeClr>
                </a:solidFill>
              </a:rPr>
              <a:t>Подписан и зарегистрирован коллективный договор</a:t>
            </a:r>
          </a:p>
          <a:p>
            <a:pPr>
              <a:lnSpc>
                <a:spcPct val="11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ru-RU" sz="2800" b="1" dirty="0">
                <a:solidFill>
                  <a:schemeClr val="tx2">
                    <a:lumMod val="75000"/>
                  </a:schemeClr>
                </a:solidFill>
              </a:rPr>
              <a:t>Определены пути развития каждой образовательной площадки </a:t>
            </a: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323528" y="579941"/>
            <a:ext cx="882047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Проектная 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задача «Структура». </a:t>
            </a:r>
            <a:endParaRPr kumimoji="0" lang="ru-RU" sz="3200" b="1" i="0" u="none" strike="noStrike" kern="1200" cap="none" spc="0" normalizeH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Первые</a:t>
            </a:r>
            <a:r>
              <a:rPr lang="ru-RU" sz="3200" b="1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 результаты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443052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b1.vestifinance.ru/c/231961.640x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76672"/>
            <a:ext cx="9564517" cy="6381328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21" name="Прямоугольник 20"/>
          <p:cNvSpPr/>
          <p:nvPr/>
        </p:nvSpPr>
        <p:spPr>
          <a:xfrm>
            <a:off x="0" y="476672"/>
            <a:ext cx="9144000" cy="6381328"/>
          </a:xfrm>
          <a:prstGeom prst="rect">
            <a:avLst/>
          </a:prstGeom>
          <a:solidFill>
            <a:schemeClr val="bg1">
              <a:alpha val="8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0" y="404664"/>
            <a:ext cx="8532440" cy="0"/>
          </a:xfrm>
          <a:prstGeom prst="line">
            <a:avLst/>
          </a:prstGeom>
          <a:ln w="57150">
            <a:solidFill>
              <a:srgbClr val="D2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0" y="476672"/>
            <a:ext cx="853244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7" name="Picture 3" descr="C:\Users\1\Documents\ПЛАКАТЫ, ПРЕЗЕНТАЦИИ, ДИЗАЙН\Школа дизайн-работа\Общие лого\FOC_Bird_red_0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16416" y="-99392"/>
            <a:ext cx="827584" cy="836712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5004048" y="0"/>
            <a:ext cx="41399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>
                <a:solidFill>
                  <a:srgbClr val="C00000"/>
                </a:solidFill>
              </a:rPr>
              <a:t>ШКОЛА, КОТОРУЮ МЫ СТРОИМ</a:t>
            </a:r>
          </a:p>
        </p:txBody>
      </p:sp>
      <p:sp>
        <p:nvSpPr>
          <p:cNvPr id="12" name="Объект 2"/>
          <p:cNvSpPr txBox="1">
            <a:spLocks/>
          </p:cNvSpPr>
          <p:nvPr/>
        </p:nvSpPr>
        <p:spPr>
          <a:xfrm>
            <a:off x="424064" y="16375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/>
          <a:p>
            <a:pPr marR="0" lvl="0" indent="-457200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2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 </a:t>
            </a:r>
            <a:r>
              <a:rPr lang="ru-RU" sz="4500" b="1" dirty="0">
                <a:solidFill>
                  <a:schemeClr val="tx2">
                    <a:lumMod val="75000"/>
                  </a:schemeClr>
                </a:solidFill>
              </a:rPr>
              <a:t>Включены в г</a:t>
            </a:r>
            <a:r>
              <a:rPr lang="ru-RU" sz="4500" b="1" dirty="0" err="1">
                <a:solidFill>
                  <a:schemeClr val="tx2">
                    <a:lumMod val="75000"/>
                  </a:schemeClr>
                </a:solidFill>
              </a:rPr>
              <a:t>ородской</a:t>
            </a:r>
            <a:r>
              <a:rPr lang="ru-RU" sz="4500" b="1" dirty="0">
                <a:solidFill>
                  <a:schemeClr val="tx2">
                    <a:lumMod val="75000"/>
                  </a:schemeClr>
                </a:solidFill>
              </a:rPr>
              <a:t> проект «ПАК «Образование»</a:t>
            </a:r>
          </a:p>
          <a:p>
            <a:pPr indent="-4572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ru-RU" sz="4500" b="1" dirty="0">
                <a:solidFill>
                  <a:schemeClr val="tx2">
                    <a:lumMod val="75000"/>
                  </a:schemeClr>
                </a:solidFill>
              </a:rPr>
              <a:t> Планируется поставка оборудования на 3 млн. руб. в рамках городского проекта по развитию доп. образования по направлениям: «Медицина», «Инженерные науки» </a:t>
            </a:r>
          </a:p>
          <a:p>
            <a:pPr indent="-4572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ru-RU" sz="4500" b="1" dirty="0">
                <a:solidFill>
                  <a:schemeClr val="tx2">
                    <a:lumMod val="75000"/>
                  </a:schemeClr>
                </a:solidFill>
              </a:rPr>
              <a:t>Планируется поставка оборудования в рамках городского проекта «Шахматы в школе». Целевая субсидия выделена.</a:t>
            </a:r>
          </a:p>
          <a:p>
            <a:pPr indent="-4572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ru-RU" sz="4500" b="1" dirty="0">
                <a:solidFill>
                  <a:schemeClr val="tx2">
                    <a:lumMod val="75000"/>
                  </a:schemeClr>
                </a:solidFill>
              </a:rPr>
              <a:t> Внебюджетные поступления: </a:t>
            </a:r>
          </a:p>
          <a:p>
            <a:pPr indent="-4572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ru-RU" sz="4500" b="1" dirty="0">
                <a:solidFill>
                  <a:schemeClr val="tx2">
                    <a:lumMod val="75000"/>
                  </a:schemeClr>
                </a:solidFill>
              </a:rPr>
              <a:t>2015 год – 17,1 млн. руб.</a:t>
            </a:r>
          </a:p>
          <a:p>
            <a:pPr indent="-4572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ru-RU" sz="4500" b="1" dirty="0">
                <a:solidFill>
                  <a:schemeClr val="tx2">
                    <a:lumMod val="75000"/>
                  </a:schemeClr>
                </a:solidFill>
              </a:rPr>
              <a:t>2016 год – 26 млн. руб.</a:t>
            </a:r>
          </a:p>
          <a:p>
            <a:pPr indent="-4572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ru-RU" sz="4500" b="1" dirty="0">
                <a:solidFill>
                  <a:schemeClr val="tx2">
                    <a:lumMod val="75000"/>
                  </a:schemeClr>
                </a:solidFill>
              </a:rPr>
              <a:t>2017 год – 30 млн. руб.</a:t>
            </a: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323528" y="579941"/>
            <a:ext cx="882047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Проектная 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задача «Ресурсы».</a:t>
            </a:r>
            <a:r>
              <a:rPr kumimoji="0" lang="ru-RU" sz="3200" b="1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ru-RU" sz="3200" b="1" i="0" u="none" strike="noStrike" kern="1200" cap="none" spc="0" normalizeH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Первые</a:t>
            </a:r>
            <a:r>
              <a:rPr lang="ru-RU" sz="3200" b="1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 результаты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920313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severpost.ru/docs/upload/1395323341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76672"/>
            <a:ext cx="9144000" cy="6858002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21" name="Прямоугольник 20"/>
          <p:cNvSpPr/>
          <p:nvPr/>
        </p:nvSpPr>
        <p:spPr>
          <a:xfrm>
            <a:off x="79830" y="358192"/>
            <a:ext cx="9144000" cy="6381328"/>
          </a:xfrm>
          <a:prstGeom prst="rect">
            <a:avLst/>
          </a:prstGeom>
          <a:solidFill>
            <a:schemeClr val="bg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0" y="404664"/>
            <a:ext cx="8532440" cy="0"/>
          </a:xfrm>
          <a:prstGeom prst="line">
            <a:avLst/>
          </a:prstGeom>
          <a:ln w="57150">
            <a:solidFill>
              <a:srgbClr val="D2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0" y="476672"/>
            <a:ext cx="853244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7" name="Picture 3" descr="C:\Users\1\Documents\ПЛАКАТЫ, ПРЕЗЕНТАЦИИ, ДИЗАЙН\Школа дизайн-работа\Общие лого\FOC_Bird_red_0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16416" y="-99392"/>
            <a:ext cx="827584" cy="836712"/>
          </a:xfrm>
          <a:prstGeom prst="rect">
            <a:avLst/>
          </a:prstGeom>
          <a:noFill/>
        </p:spPr>
      </p:pic>
      <p:sp>
        <p:nvSpPr>
          <p:cNvPr id="18" name="Прямоугольник 17"/>
          <p:cNvSpPr/>
          <p:nvPr/>
        </p:nvSpPr>
        <p:spPr>
          <a:xfrm>
            <a:off x="4932040" y="0"/>
            <a:ext cx="42119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>
                <a:solidFill>
                  <a:srgbClr val="C00000"/>
                </a:solidFill>
              </a:rPr>
              <a:t>ШКОЛА, КОТОРУЮ МЫ СТРОИМ</a:t>
            </a: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241594" y="237827"/>
            <a:ext cx="882047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Проектная 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задача «Качество».</a:t>
            </a:r>
            <a:r>
              <a:rPr kumimoji="0" lang="ru-RU" sz="3200" b="1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ru-RU" sz="3200" b="1" i="0" u="none" strike="noStrike" kern="1200" cap="none" spc="0" normalizeH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Первые</a:t>
            </a:r>
            <a:r>
              <a:rPr lang="ru-RU" sz="3200" b="1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ru-RU" sz="3200" b="1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результаты</a:t>
            </a:r>
            <a:endParaRPr kumimoji="0" lang="ru-RU" sz="3200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8114047"/>
              </p:ext>
            </p:extLst>
          </p:nvPr>
        </p:nvGraphicFramePr>
        <p:xfrm>
          <a:off x="251520" y="1268760"/>
          <a:ext cx="8715638" cy="4941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9606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3406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5569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52981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5524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2015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2016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2017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39640">
                <a:tc>
                  <a:txBody>
                    <a:bodyPr/>
                    <a:lstStyle/>
                    <a:p>
                      <a:r>
                        <a:rPr kumimoji="0" lang="ru-RU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</a:rPr>
                        <a:t>Музеи. Парки. Усадьбы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200" b="1" kern="700" dirty="0" smtClean="0">
                          <a:solidFill>
                            <a:srgbClr val="002060"/>
                          </a:solidFill>
                        </a:rPr>
                        <a:t>0</a:t>
                      </a:r>
                      <a:endParaRPr lang="ru-RU" sz="2200" b="1" kern="7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200" b="1" kern="700" dirty="0" smtClean="0">
                          <a:solidFill>
                            <a:srgbClr val="002060"/>
                          </a:solidFill>
                        </a:rPr>
                        <a:t>Больше</a:t>
                      </a:r>
                      <a:r>
                        <a:rPr lang="ru-RU" sz="2200" b="1" kern="700" baseline="0" dirty="0" smtClean="0">
                          <a:solidFill>
                            <a:srgbClr val="002060"/>
                          </a:solidFill>
                        </a:rPr>
                        <a:t> 10</a:t>
                      </a:r>
                      <a:endParaRPr lang="ru-RU" sz="2200" b="1" kern="7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200" b="1" kern="700" dirty="0" smtClean="0">
                          <a:solidFill>
                            <a:srgbClr val="002060"/>
                          </a:solidFill>
                        </a:rPr>
                        <a:t>Больше 10</a:t>
                      </a:r>
                      <a:endParaRPr lang="ru-RU" sz="2200" b="1" kern="7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377537">
                <a:tc>
                  <a:txBody>
                    <a:bodyPr/>
                    <a:lstStyle/>
                    <a:p>
                      <a:pPr algn="l"/>
                      <a:r>
                        <a:rPr kumimoji="0" lang="ru-RU" sz="2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</a:rPr>
                        <a:t>Не прервется связь поколений</a:t>
                      </a:r>
                      <a:endParaRPr lang="ru-RU" sz="2800" b="1" kern="7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200" b="1" kern="700" dirty="0" smtClean="0">
                          <a:solidFill>
                            <a:srgbClr val="002060"/>
                          </a:solidFill>
                        </a:rPr>
                        <a:t>0</a:t>
                      </a:r>
                      <a:endParaRPr lang="ru-RU" sz="2200" b="1" kern="7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200" b="1" kern="700" baseline="0" dirty="0" smtClean="0">
                          <a:solidFill>
                            <a:srgbClr val="002060"/>
                          </a:solidFill>
                        </a:rPr>
                        <a:t>Ниже 25  места «Пешка и ферзь»</a:t>
                      </a:r>
                      <a:endParaRPr lang="ru-RU" sz="2200" b="1" kern="7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200" b="1" kern="700" dirty="0" smtClean="0">
                          <a:solidFill>
                            <a:srgbClr val="002060"/>
                          </a:solidFill>
                        </a:rPr>
                        <a:t>7 место </a:t>
                      </a:r>
                      <a:r>
                        <a:rPr lang="ru-RU" sz="2200" b="1" kern="700" baseline="0" dirty="0" smtClean="0">
                          <a:solidFill>
                            <a:srgbClr val="002060"/>
                          </a:solidFill>
                        </a:rPr>
                        <a:t>«Пешка и ферзь»</a:t>
                      </a:r>
                      <a:endParaRPr lang="ru-RU" sz="2200" b="1" kern="7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98258">
                <a:tc>
                  <a:txBody>
                    <a:bodyPr/>
                    <a:lstStyle/>
                    <a:p>
                      <a:pPr algn="l"/>
                      <a:r>
                        <a:rPr kumimoji="0" lang="ru-RU" sz="2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</a:rPr>
                        <a:t>МОШ и ВОШ</a:t>
                      </a:r>
                      <a:endParaRPr lang="ru-RU" sz="2800" b="1" kern="7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200" b="1" kern="700" dirty="0" smtClean="0">
                          <a:solidFill>
                            <a:srgbClr val="002060"/>
                          </a:solidFill>
                        </a:rPr>
                        <a:t>9</a:t>
                      </a:r>
                      <a:endParaRPr lang="ru-RU" sz="2200" b="1" kern="7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200" b="1" kern="700" dirty="0" smtClean="0">
                          <a:solidFill>
                            <a:srgbClr val="002060"/>
                          </a:solidFill>
                        </a:rPr>
                        <a:t>5 (10)</a:t>
                      </a:r>
                      <a:endParaRPr lang="ru-RU" sz="2200" b="1" kern="7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200" b="1" kern="700" dirty="0" smtClean="0">
                          <a:solidFill>
                            <a:srgbClr val="002060"/>
                          </a:solidFill>
                        </a:rPr>
                        <a:t>9 (12)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9825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noProof="0" dirty="0" smtClean="0">
                          <a:solidFill>
                            <a:srgbClr val="002060"/>
                          </a:solidFill>
                        </a:rPr>
                        <a:t>Хор</a:t>
                      </a:r>
                      <a:r>
                        <a:rPr lang="ru-RU" sz="2800" b="1" baseline="0" noProof="0" dirty="0" smtClean="0">
                          <a:solidFill>
                            <a:srgbClr val="002060"/>
                          </a:solidFill>
                        </a:rPr>
                        <a:t> для взрослых</a:t>
                      </a:r>
                      <a:endParaRPr lang="ru-RU" sz="2800" b="1" noProof="0" dirty="0" smtClean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b="1" kern="700" dirty="0" smtClean="0">
                          <a:solidFill>
                            <a:srgbClr val="002060"/>
                          </a:solidFill>
                        </a:rPr>
                        <a:t>0</a:t>
                      </a:r>
                      <a:endParaRPr lang="ru-RU" sz="2200" b="1" kern="7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200" b="1" kern="700" dirty="0" smtClean="0">
                          <a:solidFill>
                            <a:srgbClr val="002060"/>
                          </a:solidFill>
                        </a:rPr>
                        <a:t>0</a:t>
                      </a:r>
                      <a:endParaRPr lang="ru-RU" sz="2200" b="1" kern="7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200" b="1" kern="700" dirty="0" smtClean="0">
                          <a:solidFill>
                            <a:srgbClr val="002060"/>
                          </a:solidFill>
                        </a:rPr>
                        <a:t>17</a:t>
                      </a:r>
                      <a:endParaRPr lang="ru-RU" sz="2200" b="1" kern="7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9825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dirty="0" smtClean="0">
                          <a:solidFill>
                            <a:srgbClr val="002060"/>
                          </a:solidFill>
                        </a:rPr>
                        <a:t>Поют </a:t>
                      </a:r>
                      <a:r>
                        <a:rPr lang="ru-RU" sz="2800" b="1" smtClean="0">
                          <a:solidFill>
                            <a:srgbClr val="002060"/>
                          </a:solidFill>
                        </a:rPr>
                        <a:t>дети Москвы</a:t>
                      </a:r>
                      <a:endParaRPr kumimoji="0" lang="ru-RU" sz="2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200" b="1" kern="700" dirty="0" smtClean="0">
                          <a:solidFill>
                            <a:srgbClr val="002060"/>
                          </a:solidFill>
                        </a:rPr>
                        <a:t>-</a:t>
                      </a:r>
                      <a:endParaRPr lang="ru-RU" sz="2200" b="1" kern="7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ru-RU" sz="2200" b="1" kern="700" dirty="0" smtClean="0">
                          <a:solidFill>
                            <a:srgbClr val="002060"/>
                          </a:solidFill>
                        </a:rPr>
                        <a:t>Вошли в проект</a:t>
                      </a:r>
                      <a:endParaRPr lang="ru-RU" sz="2200" b="1" kern="7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2200" b="1" kern="7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90858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</a:rPr>
                        <a:t>Juniorskills</a:t>
                      </a:r>
                      <a:r>
                        <a:rPr kumimoji="0" lang="en-US" sz="2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</a:rPr>
                        <a:t> | </a:t>
                      </a:r>
                      <a:r>
                        <a:rPr kumimoji="0" lang="en-US" sz="28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</a:rPr>
                        <a:t>WorldSkills</a:t>
                      </a:r>
                      <a:r>
                        <a:rPr kumimoji="0" lang="en-US" sz="2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</a:rPr>
                        <a:t> Russia</a:t>
                      </a:r>
                      <a:endParaRPr kumimoji="0" lang="ru-RU" sz="2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200" b="1" kern="700" dirty="0" smtClean="0">
                          <a:solidFill>
                            <a:srgbClr val="002060"/>
                          </a:solidFill>
                        </a:rPr>
                        <a:t>0</a:t>
                      </a:r>
                      <a:endParaRPr lang="ru-RU" sz="2200" b="1" kern="7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200" b="1" kern="700" dirty="0" smtClean="0">
                          <a:solidFill>
                            <a:srgbClr val="002060"/>
                          </a:solidFill>
                        </a:rPr>
                        <a:t>0</a:t>
                      </a:r>
                      <a:endParaRPr lang="ru-RU" sz="2200" b="1" kern="7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200" b="1" kern="700" dirty="0" smtClean="0">
                          <a:solidFill>
                            <a:srgbClr val="002060"/>
                          </a:solidFill>
                        </a:rPr>
                        <a:t>2</a:t>
                      </a:r>
                      <a:endParaRPr lang="ru-RU" sz="2200" b="1" kern="7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9202665"/>
              </p:ext>
            </p:extLst>
          </p:nvPr>
        </p:nvGraphicFramePr>
        <p:xfrm>
          <a:off x="258953" y="6165304"/>
          <a:ext cx="8708205" cy="7293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53007"/>
                <a:gridCol w="1656184"/>
                <a:gridCol w="1584176"/>
                <a:gridCol w="1514838"/>
              </a:tblGrid>
              <a:tr h="729309">
                <a:tc>
                  <a:txBody>
                    <a:bodyPr/>
                    <a:lstStyle/>
                    <a:p>
                      <a:r>
                        <a:rPr lang="ru-RU" sz="2800" b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Волонтерское</a:t>
                      </a:r>
                      <a:r>
                        <a:rPr lang="ru-RU" sz="2800" b="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 движение</a:t>
                      </a:r>
                      <a:endParaRPr lang="ru-RU" b="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0</a:t>
                      </a:r>
                      <a:endParaRPr lang="ru-RU" sz="24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10</a:t>
                      </a:r>
                      <a:endParaRPr lang="ru-RU" sz="24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20</a:t>
                      </a:r>
                      <a:endParaRPr lang="ru-RU" sz="24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57840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b1.vestifinance.ru/c/231961.640xp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76672"/>
            <a:ext cx="9564517" cy="6381328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21" name="Прямоугольник 20"/>
          <p:cNvSpPr/>
          <p:nvPr/>
        </p:nvSpPr>
        <p:spPr>
          <a:xfrm>
            <a:off x="-36512" y="476672"/>
            <a:ext cx="9144000" cy="6381328"/>
          </a:xfrm>
          <a:prstGeom prst="rect">
            <a:avLst/>
          </a:prstGeom>
          <a:solidFill>
            <a:schemeClr val="bg1">
              <a:alpha val="8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0" y="404664"/>
            <a:ext cx="8532440" cy="0"/>
          </a:xfrm>
          <a:prstGeom prst="line">
            <a:avLst/>
          </a:prstGeom>
          <a:ln w="57150">
            <a:solidFill>
              <a:srgbClr val="D2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0" y="476672"/>
            <a:ext cx="853244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7" name="Picture 3" descr="C:\Users\1\Documents\ПЛАКАТЫ, ПРЕЗЕНТАЦИИ, ДИЗАЙН\Школа дизайн-работа\Общие лого\FOC_Bird_red_0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16416" y="-99392"/>
            <a:ext cx="827584" cy="836712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5004048" y="0"/>
            <a:ext cx="41399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>
                <a:solidFill>
                  <a:srgbClr val="C00000"/>
                </a:solidFill>
              </a:rPr>
              <a:t>ШКОЛА, КОТОРУЮ МЫ СТРОИМ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712703"/>
              </p:ext>
            </p:extLst>
          </p:nvPr>
        </p:nvGraphicFramePr>
        <p:xfrm>
          <a:off x="177669" y="1022026"/>
          <a:ext cx="8715638" cy="5064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9606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3406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5569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52981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/>
                        <a:t>2015 год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2016 год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2017 год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b="1" kern="700" dirty="0">
                          <a:solidFill>
                            <a:srgbClr val="002060"/>
                          </a:solidFill>
                        </a:rPr>
                        <a:t>Количество учащихся: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b="1" kern="7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b="1" kern="7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b="1" kern="7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ru-RU" sz="2000" b="1" kern="700" dirty="0">
                          <a:solidFill>
                            <a:srgbClr val="002060"/>
                          </a:solidFill>
                        </a:rPr>
                        <a:t>Дошкольные отделения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kern="700" dirty="0">
                          <a:solidFill>
                            <a:srgbClr val="002060"/>
                          </a:solidFill>
                        </a:rPr>
                        <a:t>1449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kern="700" dirty="0">
                          <a:solidFill>
                            <a:srgbClr val="002060"/>
                          </a:solidFill>
                        </a:rPr>
                        <a:t>1546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kern="700" dirty="0">
                          <a:solidFill>
                            <a:srgbClr val="002060"/>
                          </a:solidFill>
                        </a:rPr>
                        <a:t>1600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ru-RU" sz="2000" b="1" kern="700" dirty="0">
                          <a:solidFill>
                            <a:srgbClr val="002060"/>
                          </a:solidFill>
                        </a:rPr>
                        <a:t>Школьные отделения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kern="700" dirty="0">
                          <a:solidFill>
                            <a:srgbClr val="002060"/>
                          </a:solidFill>
                        </a:rPr>
                        <a:t>1939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kern="700" dirty="0">
                          <a:solidFill>
                            <a:srgbClr val="002060"/>
                          </a:solidFill>
                        </a:rPr>
                        <a:t>2002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kern="700" dirty="0">
                          <a:solidFill>
                            <a:srgbClr val="002060"/>
                          </a:solidFill>
                        </a:rPr>
                        <a:t>2050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b="1" kern="700" dirty="0" smtClean="0">
                          <a:solidFill>
                            <a:srgbClr val="002060"/>
                          </a:solidFill>
                        </a:rPr>
                        <a:t>Привлекательность</a:t>
                      </a:r>
                      <a:r>
                        <a:rPr lang="ru-RU" sz="2000" b="1" kern="700" baseline="0" dirty="0" smtClean="0">
                          <a:solidFill>
                            <a:srgbClr val="002060"/>
                          </a:solidFill>
                        </a:rPr>
                        <a:t> образовательной среды для </a:t>
                      </a:r>
                      <a:r>
                        <a:rPr lang="ru-RU" sz="2000" b="1" kern="700" baseline="0" dirty="0">
                          <a:solidFill>
                            <a:srgbClr val="002060"/>
                          </a:solidFill>
                        </a:rPr>
                        <a:t>детей-инвалидов</a:t>
                      </a:r>
                      <a:endParaRPr lang="ru-RU" sz="2000" b="1" kern="7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kern="700" dirty="0">
                          <a:solidFill>
                            <a:srgbClr val="002060"/>
                          </a:solidFill>
                        </a:rPr>
                        <a:t>Для </a:t>
                      </a:r>
                      <a:r>
                        <a:rPr lang="ru-RU" sz="2000" b="1" kern="700" baseline="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ru-RU" sz="2000" b="1" kern="700" dirty="0">
                          <a:solidFill>
                            <a:srgbClr val="002060"/>
                          </a:solidFill>
                        </a:rPr>
                        <a:t>25 учащихся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kern="700" dirty="0">
                          <a:solidFill>
                            <a:srgbClr val="002060"/>
                          </a:solidFill>
                        </a:rPr>
                        <a:t>Для 32 учащихся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kern="700" dirty="0">
                          <a:solidFill>
                            <a:srgbClr val="002060"/>
                          </a:solidFill>
                        </a:rPr>
                        <a:t>Для 40 учащихся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b="1" kern="700" dirty="0" smtClean="0">
                          <a:solidFill>
                            <a:srgbClr val="002060"/>
                          </a:solidFill>
                        </a:rPr>
                        <a:t>ОГЭ по трем предметам</a:t>
                      </a:r>
                      <a:r>
                        <a:rPr lang="ru-RU" sz="2000" b="1" kern="700" baseline="0" dirty="0" smtClean="0">
                          <a:solidFill>
                            <a:srgbClr val="002060"/>
                          </a:solidFill>
                        </a:rPr>
                        <a:t> (</a:t>
                      </a:r>
                      <a:r>
                        <a:rPr lang="ru-RU" sz="2000" b="1" kern="700" dirty="0" smtClean="0">
                          <a:solidFill>
                            <a:srgbClr val="002060"/>
                          </a:solidFill>
                        </a:rPr>
                        <a:t>не </a:t>
                      </a:r>
                      <a:r>
                        <a:rPr lang="ru-RU" sz="2000" b="1" kern="700" dirty="0">
                          <a:solidFill>
                            <a:srgbClr val="002060"/>
                          </a:solidFill>
                        </a:rPr>
                        <a:t>менее 12 </a:t>
                      </a:r>
                      <a:r>
                        <a:rPr lang="ru-RU" sz="2000" b="1" kern="700" dirty="0" smtClean="0">
                          <a:solidFill>
                            <a:srgbClr val="002060"/>
                          </a:solidFill>
                        </a:rPr>
                        <a:t>баллов)</a:t>
                      </a:r>
                      <a:endParaRPr lang="ru-RU" sz="2000" b="1" kern="7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kern="700" dirty="0">
                          <a:solidFill>
                            <a:srgbClr val="002060"/>
                          </a:solidFill>
                        </a:rPr>
                        <a:t>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kern="700" dirty="0">
                          <a:solidFill>
                            <a:srgbClr val="002060"/>
                          </a:solidFill>
                        </a:rPr>
                        <a:t>91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kern="700" dirty="0">
                          <a:solidFill>
                            <a:srgbClr val="002060"/>
                          </a:solidFill>
                        </a:rPr>
                        <a:t>95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b="1" kern="700" dirty="0">
                          <a:solidFill>
                            <a:srgbClr val="002060"/>
                          </a:solidFill>
                        </a:rPr>
                        <a:t>Количество выпускников: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b="1" kern="7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b="1" kern="7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b="1" kern="7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b="1" kern="700" dirty="0" smtClean="0">
                          <a:solidFill>
                            <a:srgbClr val="002060"/>
                          </a:solidFill>
                        </a:rPr>
                        <a:t>ЕГЭ по трем предметам (не менее 220 баллов)</a:t>
                      </a:r>
                      <a:endParaRPr lang="ru-RU" sz="2000" b="1" kern="7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kern="700" dirty="0">
                          <a:solidFill>
                            <a:srgbClr val="002060"/>
                          </a:solidFill>
                        </a:rPr>
                        <a:t>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kern="700" dirty="0">
                          <a:solidFill>
                            <a:srgbClr val="002060"/>
                          </a:solidFill>
                        </a:rPr>
                        <a:t>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kern="700" dirty="0">
                          <a:solidFill>
                            <a:srgbClr val="002060"/>
                          </a:solidFill>
                        </a:rPr>
                        <a:t>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kern="700" dirty="0" smtClean="0">
                          <a:solidFill>
                            <a:srgbClr val="002060"/>
                          </a:solidFill>
                        </a:rPr>
                        <a:t>ЕГЭ по трем предметам (не менее 160 баллов)</a:t>
                      </a:r>
                      <a:endParaRPr lang="ru-RU" sz="2000" b="1" kern="7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kern="700" dirty="0">
                          <a:solidFill>
                            <a:srgbClr val="002060"/>
                          </a:solidFill>
                        </a:rPr>
                        <a:t>43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kern="700" dirty="0">
                          <a:solidFill>
                            <a:srgbClr val="002060"/>
                          </a:solidFill>
                        </a:rPr>
                        <a:t>53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kern="700" dirty="0">
                          <a:solidFill>
                            <a:srgbClr val="002060"/>
                          </a:solidFill>
                        </a:rPr>
                        <a:t>60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  <p:sp>
        <p:nvSpPr>
          <p:cNvPr id="12" name="Заголовок 1"/>
          <p:cNvSpPr txBox="1">
            <a:spLocks/>
          </p:cNvSpPr>
          <p:nvPr/>
        </p:nvSpPr>
        <p:spPr>
          <a:xfrm>
            <a:off x="125252" y="318964"/>
            <a:ext cx="882047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Проектная 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задача «Качество»</a:t>
            </a:r>
            <a:r>
              <a:rPr kumimoji="0" lang="ru-RU" sz="32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ru-RU" sz="3200" b="1" i="0" u="none" strike="noStrike" kern="1200" cap="none" spc="0" normalizeH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Первые</a:t>
            </a:r>
            <a:r>
              <a:rPr lang="ru-RU" sz="3200" b="1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 результаты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539824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://childcamp.com.ua/_Content/detskiy-lager-fufuka/Images/Camp/2_kruzhki_sektcii_shkolnikam_Harko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48680"/>
            <a:ext cx="9463980" cy="6309320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21" name="Прямоугольник 20"/>
          <p:cNvSpPr/>
          <p:nvPr/>
        </p:nvSpPr>
        <p:spPr>
          <a:xfrm>
            <a:off x="-24408" y="495052"/>
            <a:ext cx="9144000" cy="6381328"/>
          </a:xfrm>
          <a:prstGeom prst="rect">
            <a:avLst/>
          </a:prstGeom>
          <a:solidFill>
            <a:schemeClr val="bg1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0" y="404664"/>
            <a:ext cx="8532440" cy="0"/>
          </a:xfrm>
          <a:prstGeom prst="line">
            <a:avLst/>
          </a:prstGeom>
          <a:ln w="57150">
            <a:solidFill>
              <a:srgbClr val="D2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0" y="476672"/>
            <a:ext cx="853244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7" name="Picture 3" descr="C:\Users\1\Documents\ПЛАКАТЫ, ПРЕЗЕНТАЦИИ, ДИЗАЙН\Школа дизайн-работа\Общие лого\FOC_Bird_red_0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16416" y="-99392"/>
            <a:ext cx="827584" cy="836712"/>
          </a:xfrm>
          <a:prstGeom prst="rect">
            <a:avLst/>
          </a:prstGeom>
          <a:noFill/>
        </p:spPr>
      </p:pic>
      <p:sp>
        <p:nvSpPr>
          <p:cNvPr id="18" name="Прямоугольник 17"/>
          <p:cNvSpPr/>
          <p:nvPr/>
        </p:nvSpPr>
        <p:spPr>
          <a:xfrm>
            <a:off x="4932040" y="0"/>
            <a:ext cx="42119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>
                <a:solidFill>
                  <a:srgbClr val="C00000"/>
                </a:solidFill>
              </a:rPr>
              <a:t>ШКОЛА, КОТОРУЮ МЫ СТРОИМ</a:t>
            </a: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457200" y="70939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Школа 2101</a:t>
            </a:r>
            <a:r>
              <a:rPr kumimoji="0" lang="ru-RU" sz="44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в </a:t>
            </a:r>
            <a:r>
              <a:rPr kumimoji="0" lang="ru-RU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СМИ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: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" name="Объект 2"/>
          <p:cNvSpPr txBox="1">
            <a:spLocks/>
          </p:cNvSpPr>
          <p:nvPr/>
        </p:nvSpPr>
        <p:spPr>
          <a:xfrm>
            <a:off x="501774" y="2204864"/>
            <a:ext cx="8460432" cy="304200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 </a:t>
            </a:r>
            <a:r>
              <a:rPr lang="ru-RU" sz="2800" b="1" dirty="0">
                <a:solidFill>
                  <a:schemeClr val="tx2">
                    <a:lumMod val="75000"/>
                  </a:schemeClr>
                </a:solidFill>
              </a:rPr>
              <a:t>Выступление в Государственной Думе </a:t>
            </a:r>
          </a:p>
          <a:p>
            <a:pPr lvl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ru-RU" sz="2800" b="1" dirty="0">
                <a:solidFill>
                  <a:schemeClr val="tx2">
                    <a:lumMod val="75000"/>
                  </a:schemeClr>
                </a:solidFill>
              </a:rPr>
              <a:t> Выступление на ММСО 2016 года</a:t>
            </a:r>
          </a:p>
          <a:p>
            <a:pPr lvl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ru-RU" sz="2800" b="1" dirty="0">
                <a:solidFill>
                  <a:schemeClr val="tx2">
                    <a:lumMod val="75000"/>
                  </a:schemeClr>
                </a:solidFill>
              </a:rPr>
              <a:t> Статьи в периодических изданиях</a:t>
            </a:r>
          </a:p>
          <a:p>
            <a:pPr lvl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ru-RU" sz="2800" b="1" dirty="0">
                <a:solidFill>
                  <a:schemeClr val="tx2">
                    <a:lumMod val="75000"/>
                  </a:schemeClr>
                </a:solidFill>
              </a:rPr>
              <a:t> Выступление на профсоюзном селекторе</a:t>
            </a:r>
          </a:p>
          <a:p>
            <a:pPr lvl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ru-RU" sz="2800" b="1" dirty="0">
                <a:solidFill>
                  <a:schemeClr val="tx2">
                    <a:lumMod val="75000"/>
                  </a:schemeClr>
                </a:solidFill>
              </a:rPr>
              <a:t> Выступление на заседании совета муниципальных депутатов района «Фили-</a:t>
            </a:r>
            <a:r>
              <a:rPr lang="ru-RU" sz="2800" b="1" dirty="0" err="1">
                <a:solidFill>
                  <a:schemeClr val="tx2">
                    <a:lumMod val="75000"/>
                  </a:schemeClr>
                </a:solidFill>
              </a:rPr>
              <a:t>Давыдково</a:t>
            </a:r>
            <a:r>
              <a:rPr lang="ru-RU" sz="2800" b="1" dirty="0">
                <a:solidFill>
                  <a:schemeClr val="tx2">
                    <a:lumMod val="75000"/>
                  </a:schemeClr>
                </a:solidFill>
              </a:rPr>
              <a:t>» с онлайн-трансляцией</a:t>
            </a:r>
          </a:p>
        </p:txBody>
      </p:sp>
    </p:spTree>
    <p:extLst>
      <p:ext uri="{BB962C8B-B14F-4D97-AF65-F5344CB8AC3E}">
        <p14:creationId xmlns:p14="http://schemas.microsoft.com/office/powerpoint/2010/main" val="1931790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://childcamp.com.ua/_Content/detskiy-lager-fufuka/Images/Camp/2_kruzhki_sektcii_shkolnikam_Harkov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48680"/>
            <a:ext cx="9463980" cy="6309320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21" name="Прямоугольник 20"/>
          <p:cNvSpPr/>
          <p:nvPr/>
        </p:nvSpPr>
        <p:spPr>
          <a:xfrm>
            <a:off x="0" y="476672"/>
            <a:ext cx="9144000" cy="6381328"/>
          </a:xfrm>
          <a:prstGeom prst="rect">
            <a:avLst/>
          </a:prstGeom>
          <a:solidFill>
            <a:schemeClr val="bg1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0" y="404664"/>
            <a:ext cx="8532440" cy="0"/>
          </a:xfrm>
          <a:prstGeom prst="line">
            <a:avLst/>
          </a:prstGeom>
          <a:ln w="57150">
            <a:solidFill>
              <a:srgbClr val="D2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0" y="476672"/>
            <a:ext cx="853244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7" name="Picture 3" descr="C:\Users\1\Documents\ПЛАКАТЫ, ПРЕЗЕНТАЦИИ, ДИЗАЙН\Школа дизайн-работа\Общие лого\FOC_Bird_red_0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16416" y="-99392"/>
            <a:ext cx="827584" cy="836712"/>
          </a:xfrm>
          <a:prstGeom prst="rect">
            <a:avLst/>
          </a:prstGeom>
          <a:noFill/>
        </p:spPr>
      </p:pic>
      <p:sp>
        <p:nvSpPr>
          <p:cNvPr id="18" name="Прямоугольник 17"/>
          <p:cNvSpPr/>
          <p:nvPr/>
        </p:nvSpPr>
        <p:spPr>
          <a:xfrm>
            <a:off x="4932040" y="0"/>
            <a:ext cx="42119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>
                <a:solidFill>
                  <a:srgbClr val="C00000"/>
                </a:solidFill>
              </a:rPr>
              <a:t>ШКОЛА, КОТОРУЮ МЫ СТРОИМ</a:t>
            </a: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-1332656" y="14721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Примеры проектов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: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" name="Объект 2"/>
          <p:cNvSpPr txBox="1">
            <a:spLocks/>
          </p:cNvSpPr>
          <p:nvPr/>
        </p:nvSpPr>
        <p:spPr>
          <a:xfrm>
            <a:off x="236247" y="963078"/>
            <a:ext cx="8460432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15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 </a:t>
            </a:r>
            <a:r>
              <a:rPr kumimoji="0" lang="ru-RU" sz="25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</a:rPr>
              <a:t>Интеллектуальная игра «Битва умов»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15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5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</a:rPr>
              <a:t> День открытых дверей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15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5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</a:rPr>
              <a:t> Конкурс чтецов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15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5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</a:rPr>
              <a:t> Древнеегипетская игра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15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5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</a:rPr>
              <a:t> Шахматный турнир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15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5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</a:rPr>
              <a:t> Научная площадка на фестивале «Наши общие возможности – наши общие результаты»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15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5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</a:rPr>
              <a:t> Проект для взрослых «Поют все»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15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5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</a:rPr>
              <a:t> Проект «Баскетбол с чемпионом»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15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ru-RU" sz="2500" b="1" dirty="0">
                <a:solidFill>
                  <a:schemeClr val="tx2">
                    <a:lumMod val="75000"/>
                  </a:schemeClr>
                </a:solidFill>
              </a:rPr>
              <a:t> Волонтерское движение «Движение добрых дел»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15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5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</a:rPr>
              <a:t> «Открытые</a:t>
            </a:r>
            <a:r>
              <a:rPr kumimoji="0" lang="ru-RU" sz="2500" b="1" i="0" u="none" strike="noStrike" kern="1200" cap="none" spc="0" normalizeH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</a:rPr>
              <a:t> библиотеки»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15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ru-RU" sz="2500" b="1" baseline="0" dirty="0">
                <a:solidFill>
                  <a:schemeClr val="tx2">
                    <a:lumMod val="75000"/>
                  </a:schemeClr>
                </a:solidFill>
              </a:rPr>
              <a:t> Участие в благотворительных и экологических проектах города</a:t>
            </a:r>
            <a:r>
              <a:rPr lang="ru-RU" sz="2500" b="1" dirty="0">
                <a:solidFill>
                  <a:schemeClr val="tx2">
                    <a:lumMod val="75000"/>
                  </a:schemeClr>
                </a:solidFill>
              </a:rPr>
              <a:t> Москвы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15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ru-RU" sz="2500" b="1" dirty="0">
                <a:solidFill>
                  <a:schemeClr val="tx2">
                    <a:lumMod val="75000"/>
                  </a:schemeClr>
                </a:solidFill>
              </a:rPr>
              <a:t> Летние лагеря</a:t>
            </a:r>
            <a:endParaRPr lang="ru-RU" sz="2500" b="1" baseline="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7840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6"/>
          <p:cNvCxnSpPr/>
          <p:nvPr/>
        </p:nvCxnSpPr>
        <p:spPr>
          <a:xfrm>
            <a:off x="0" y="404664"/>
            <a:ext cx="8532440" cy="0"/>
          </a:xfrm>
          <a:prstGeom prst="line">
            <a:avLst/>
          </a:prstGeom>
          <a:ln w="57150">
            <a:solidFill>
              <a:srgbClr val="D2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0" y="476672"/>
            <a:ext cx="853244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7" name="Picture 3" descr="C:\Users\1\Documents\ПЛАКАТЫ, ПРЕЗЕНТАЦИИ, ДИЗАЙН\Школа дизайн-работа\Общие лого\FOC_Bird_red_0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16416" y="-99392"/>
            <a:ext cx="827584" cy="836712"/>
          </a:xfrm>
          <a:prstGeom prst="rect">
            <a:avLst/>
          </a:prstGeom>
          <a:noFill/>
        </p:spPr>
      </p:pic>
      <p:sp>
        <p:nvSpPr>
          <p:cNvPr id="18" name="Прямоугольник 17"/>
          <p:cNvSpPr/>
          <p:nvPr/>
        </p:nvSpPr>
        <p:spPr>
          <a:xfrm>
            <a:off x="4932040" y="0"/>
            <a:ext cx="42119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>
                <a:solidFill>
                  <a:srgbClr val="C00000"/>
                </a:solidFill>
              </a:rPr>
              <a:t>ШКОЛА, КОТОРУЮ МЫ СТРОИМ</a:t>
            </a:r>
          </a:p>
        </p:txBody>
      </p:sp>
      <p:sp>
        <p:nvSpPr>
          <p:cNvPr id="15" name="Прямоугольник с двумя скругленными противолежащими углами 14"/>
          <p:cNvSpPr/>
          <p:nvPr/>
        </p:nvSpPr>
        <p:spPr>
          <a:xfrm>
            <a:off x="450717" y="1340768"/>
            <a:ext cx="8352928" cy="4248472"/>
          </a:xfrm>
          <a:prstGeom prst="round2DiagRect">
            <a:avLst/>
          </a:prstGeom>
          <a:solidFill>
            <a:schemeClr val="tx2">
              <a:lumMod val="20000"/>
              <a:lumOff val="80000"/>
            </a:schemeClr>
          </a:solidFill>
          <a:ln w="76200">
            <a:solidFill>
              <a:schemeClr val="accent1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823937" y="2541674"/>
            <a:ext cx="805839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dirty="0">
                <a:solidFill>
                  <a:schemeClr val="tx2"/>
                </a:solidFill>
              </a:rPr>
              <a:t>Спасибо за внимание!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788024" y="3734003"/>
            <a:ext cx="352839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chemeClr val="tx2"/>
                </a:solidFill>
                <a:hlinkClick r:id="rId3"/>
              </a:rPr>
              <a:t>2101@edu.mos.ru</a:t>
            </a:r>
            <a:r>
              <a:rPr lang="en-US" sz="2800" b="1" dirty="0">
                <a:solidFill>
                  <a:schemeClr val="tx2"/>
                </a:solidFill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hlinkClick r:id="rId4"/>
              </a:rPr>
              <a:t>ModelDL</a:t>
            </a:r>
            <a:r>
              <a:rPr lang="ru-RU" sz="2800" b="1" dirty="0">
                <a:solidFill>
                  <a:schemeClr val="tx2"/>
                </a:solidFill>
                <a:hlinkClick r:id="rId4"/>
              </a:rPr>
              <a:t>@edu.mos.ru</a:t>
            </a:r>
            <a:r>
              <a:rPr lang="en-US" sz="2800" b="1" dirty="0">
                <a:solidFill>
                  <a:schemeClr val="tx2"/>
                </a:solidFill>
              </a:rPr>
              <a:t> </a:t>
            </a:r>
            <a:endParaRPr lang="ru-RU" sz="28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7840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7" descr="http://gov.cap.ru/UserFiles/news/201501/12/Original/1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15416"/>
            <a:ext cx="9144000" cy="6381328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10" name="Прямоугольник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 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16016" y="476672"/>
            <a:ext cx="9144000" cy="1368152"/>
          </a:xfrm>
        </p:spPr>
        <p:txBody>
          <a:bodyPr>
            <a:noAutofit/>
          </a:bodyPr>
          <a:lstStyle/>
          <a:p>
            <a:pPr algn="l"/>
            <a:endParaRPr lang="ru-RU" sz="2800" dirty="0">
              <a:solidFill>
                <a:srgbClr val="C00000"/>
              </a:solidFill>
            </a:endParaRPr>
          </a:p>
          <a:p>
            <a:pPr algn="l"/>
            <a:endParaRPr lang="ru-RU" sz="2800" dirty="0">
              <a:solidFill>
                <a:srgbClr val="C00000"/>
              </a:solidFill>
            </a:endParaRPr>
          </a:p>
          <a:p>
            <a:pPr algn="l"/>
            <a:endParaRPr lang="ru-RU" sz="3600" b="1" dirty="0">
              <a:solidFill>
                <a:srgbClr val="C00000"/>
              </a:solidFill>
            </a:endParaRPr>
          </a:p>
          <a:p>
            <a:pPr algn="l"/>
            <a:endParaRPr lang="ru-RU" sz="3600" b="1" dirty="0">
              <a:solidFill>
                <a:srgbClr val="C00000"/>
              </a:solidFill>
            </a:endParaRPr>
          </a:p>
          <a:p>
            <a:pPr algn="l"/>
            <a:endParaRPr lang="ru-RU" sz="3600" b="1" dirty="0">
              <a:solidFill>
                <a:srgbClr val="C00000"/>
              </a:solidFill>
            </a:endParaRPr>
          </a:p>
          <a:p>
            <a:pPr algn="l"/>
            <a:endParaRPr lang="ru-RU" sz="2000" dirty="0">
              <a:solidFill>
                <a:srgbClr val="C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332656"/>
            <a:ext cx="835292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                                                              </a:t>
            </a:r>
          </a:p>
          <a:p>
            <a:r>
              <a:rPr lang="ru-RU" dirty="0"/>
              <a:t>                                                                               </a:t>
            </a:r>
          </a:p>
          <a:p>
            <a:r>
              <a:rPr lang="ru-RU" dirty="0"/>
              <a:t>                                       </a:t>
            </a:r>
          </a:p>
        </p:txBody>
      </p:sp>
      <p:pic>
        <p:nvPicPr>
          <p:cNvPr id="11265" name="Picture 1" descr="C:\Users\1\Documents\ПЛАКАТЫ, ПРЕЗЕНТАЦИИ, ДИЗАЙН\Школа дизайн-работа\Общие лого\FOC_logo_color_400x30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4033" y="244976"/>
            <a:ext cx="4551983" cy="3040008"/>
          </a:xfrm>
          <a:prstGeom prst="rect">
            <a:avLst/>
          </a:prstGeom>
          <a:noFill/>
        </p:spPr>
      </p:pic>
      <p:sp>
        <p:nvSpPr>
          <p:cNvPr id="13" name="Прямоугольник 12"/>
          <p:cNvSpPr/>
          <p:nvPr/>
        </p:nvSpPr>
        <p:spPr>
          <a:xfrm>
            <a:off x="6105663" y="384404"/>
            <a:ext cx="2562881" cy="147117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20000"/>
              </a:spcBef>
              <a:defRPr/>
            </a:pPr>
            <a:r>
              <a:rPr lang="ru-RU" sz="3200" b="1" dirty="0">
                <a:solidFill>
                  <a:srgbClr val="002060"/>
                </a:solidFill>
              </a:rPr>
              <a:t>Мы – </a:t>
            </a:r>
            <a:r>
              <a:rPr lang="ru-RU" sz="3200" b="1" dirty="0" smtClean="0">
                <a:solidFill>
                  <a:srgbClr val="002060"/>
                </a:solidFill>
              </a:rPr>
              <a:t>это</a:t>
            </a:r>
            <a:endParaRPr lang="ru-RU" sz="3200" b="1" dirty="0">
              <a:solidFill>
                <a:srgbClr val="002060"/>
              </a:solidFill>
            </a:endParaRPr>
          </a:p>
          <a:p>
            <a:pPr lvl="0" algn="r">
              <a:spcBef>
                <a:spcPct val="20000"/>
              </a:spcBef>
              <a:defRPr/>
            </a:pPr>
            <a:r>
              <a:rPr lang="ru-RU" sz="4800" b="1" dirty="0" smtClean="0">
                <a:solidFill>
                  <a:srgbClr val="002060"/>
                </a:solidFill>
              </a:rPr>
              <a:t>3600</a:t>
            </a:r>
            <a:r>
              <a:rPr lang="ru-RU" sz="3200" b="1" dirty="0" smtClean="0">
                <a:solidFill>
                  <a:srgbClr val="002060"/>
                </a:solidFill>
              </a:rPr>
              <a:t> </a:t>
            </a:r>
            <a:r>
              <a:rPr lang="ru-RU" sz="3200" b="1" dirty="0">
                <a:solidFill>
                  <a:srgbClr val="002060"/>
                </a:solidFill>
              </a:rPr>
              <a:t>детей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320942" y="3501008"/>
            <a:ext cx="8644097" cy="47582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lang="ru-RU" sz="4400" b="1" dirty="0">
                <a:solidFill>
                  <a:srgbClr val="C00000"/>
                </a:solidFill>
              </a:rPr>
              <a:t>5 </a:t>
            </a:r>
            <a:r>
              <a:rPr lang="ru-RU" sz="4400" b="1" dirty="0">
                <a:solidFill>
                  <a:srgbClr val="002060"/>
                </a:solidFill>
              </a:rPr>
              <a:t>школьных </a:t>
            </a:r>
            <a:r>
              <a:rPr lang="ru-RU" sz="4400" b="1" dirty="0" smtClean="0">
                <a:solidFill>
                  <a:srgbClr val="002060"/>
                </a:solidFill>
              </a:rPr>
              <a:t>зданий,</a:t>
            </a:r>
            <a:endParaRPr lang="en-US" sz="4400" b="1" dirty="0">
              <a:solidFill>
                <a:srgbClr val="002060"/>
              </a:solidFill>
            </a:endParaRPr>
          </a:p>
          <a:p>
            <a:pPr algn="ctr">
              <a:spcBef>
                <a:spcPct val="20000"/>
              </a:spcBef>
              <a:defRPr/>
            </a:pPr>
            <a:r>
              <a:rPr lang="ru-RU" sz="4400" b="1" dirty="0" smtClean="0">
                <a:solidFill>
                  <a:srgbClr val="C00000"/>
                </a:solidFill>
              </a:rPr>
              <a:t>11 </a:t>
            </a:r>
            <a:r>
              <a:rPr lang="ru-RU" sz="4400" b="1" dirty="0">
                <a:solidFill>
                  <a:srgbClr val="002060"/>
                </a:solidFill>
              </a:rPr>
              <a:t>зданий для дошкольных </a:t>
            </a:r>
            <a:r>
              <a:rPr lang="ru-RU" sz="4400" b="1" dirty="0" smtClean="0">
                <a:solidFill>
                  <a:srgbClr val="002060"/>
                </a:solidFill>
              </a:rPr>
              <a:t>групп;</a:t>
            </a:r>
          </a:p>
          <a:p>
            <a:pPr algn="ctr">
              <a:spcBef>
                <a:spcPct val="20000"/>
              </a:spcBef>
              <a:defRPr/>
            </a:pPr>
            <a:r>
              <a:rPr lang="ru-RU" sz="3000" b="1" dirty="0">
                <a:solidFill>
                  <a:srgbClr val="002060"/>
                </a:solidFill>
              </a:rPr>
              <a:t>кроме того: </a:t>
            </a:r>
            <a:r>
              <a:rPr lang="ru-RU" sz="3000" b="1" dirty="0" smtClean="0">
                <a:solidFill>
                  <a:srgbClr val="C00000"/>
                </a:solidFill>
              </a:rPr>
              <a:t>3 </a:t>
            </a:r>
            <a:r>
              <a:rPr lang="ru-RU" sz="3000" b="1" dirty="0" smtClean="0">
                <a:solidFill>
                  <a:srgbClr val="002060"/>
                </a:solidFill>
              </a:rPr>
              <a:t>здания</a:t>
            </a:r>
            <a:br>
              <a:rPr lang="ru-RU" sz="3000" b="1" dirty="0" smtClean="0">
                <a:solidFill>
                  <a:srgbClr val="002060"/>
                </a:solidFill>
              </a:rPr>
            </a:br>
            <a:r>
              <a:rPr lang="ru-RU" sz="3000" b="1" dirty="0" smtClean="0">
                <a:solidFill>
                  <a:srgbClr val="002060"/>
                </a:solidFill>
              </a:rPr>
              <a:t>получены в 2017 году</a:t>
            </a:r>
            <a:br>
              <a:rPr lang="ru-RU" sz="3000" b="1" dirty="0" smtClean="0">
                <a:solidFill>
                  <a:srgbClr val="002060"/>
                </a:solidFill>
              </a:rPr>
            </a:br>
            <a:r>
              <a:rPr lang="ru-RU" sz="3000" b="1" dirty="0" smtClean="0">
                <a:solidFill>
                  <a:srgbClr val="002060"/>
                </a:solidFill>
              </a:rPr>
              <a:t>на оперативное управление</a:t>
            </a:r>
            <a:endParaRPr lang="ru-RU" sz="3000" b="1" dirty="0">
              <a:solidFill>
                <a:srgbClr val="002060"/>
              </a:solidFill>
            </a:endParaRPr>
          </a:p>
          <a:p>
            <a:pPr algn="ctr">
              <a:spcBef>
                <a:spcPct val="20000"/>
              </a:spcBef>
              <a:defRPr/>
            </a:pPr>
            <a:endParaRPr lang="ru-RU" sz="4400" b="1" dirty="0">
              <a:solidFill>
                <a:srgbClr val="002060"/>
              </a:solidFill>
            </a:endParaRPr>
          </a:p>
          <a:p>
            <a:pPr lvl="0" algn="ctr">
              <a:spcBef>
                <a:spcPct val="20000"/>
              </a:spcBef>
              <a:defRPr/>
            </a:pPr>
            <a:r>
              <a:rPr lang="ru-RU" sz="4800" b="1" dirty="0">
                <a:solidFill>
                  <a:srgbClr val="C00000"/>
                </a:solidFill>
              </a:rPr>
              <a:t> </a:t>
            </a:r>
          </a:p>
        </p:txBody>
      </p:sp>
      <p:sp>
        <p:nvSpPr>
          <p:cNvPr id="15" name="Подзаголовок 2"/>
          <p:cNvSpPr txBox="1">
            <a:spLocks/>
          </p:cNvSpPr>
          <p:nvPr/>
        </p:nvSpPr>
        <p:spPr>
          <a:xfrm>
            <a:off x="4716016" y="1988840"/>
            <a:ext cx="4456584" cy="10801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450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сотрудников</a:t>
            </a:r>
          </a:p>
        </p:txBody>
      </p:sp>
    </p:spTree>
    <p:extLst>
      <p:ext uri="{BB962C8B-B14F-4D97-AF65-F5344CB8AC3E}">
        <p14:creationId xmlns:p14="http://schemas.microsoft.com/office/powerpoint/2010/main" val="3797496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walkasong.org/wp-content/uploads/2011/10/finansy_predpriyatiya.jpg"/>
          <p:cNvPicPr>
            <a:picLocks noChangeAspect="1" noChangeArrowheads="1"/>
          </p:cNvPicPr>
          <p:nvPr/>
        </p:nvPicPr>
        <p:blipFill>
          <a:blip r:embed="rId3" cstate="print"/>
          <a:srcRect l="5991" r="4582"/>
          <a:stretch>
            <a:fillRect/>
          </a:stretch>
        </p:blipFill>
        <p:spPr bwMode="auto">
          <a:xfrm>
            <a:off x="0" y="476672"/>
            <a:ext cx="9144000" cy="6381328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21" name="Прямоугольник 20"/>
          <p:cNvSpPr/>
          <p:nvPr/>
        </p:nvSpPr>
        <p:spPr>
          <a:xfrm>
            <a:off x="0" y="476672"/>
            <a:ext cx="9144000" cy="6381328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0" y="404664"/>
            <a:ext cx="8532440" cy="0"/>
          </a:xfrm>
          <a:prstGeom prst="line">
            <a:avLst/>
          </a:prstGeom>
          <a:ln w="57150">
            <a:solidFill>
              <a:srgbClr val="D2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0" y="476672"/>
            <a:ext cx="853244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7" name="Picture 3" descr="C:\Users\1\Documents\ПЛАКАТЫ, ПРЕЗЕНТАЦИИ, ДИЗАЙН\Школа дизайн-работа\Общие лого\FOC_Bird_red_0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16416" y="-99392"/>
            <a:ext cx="827584" cy="836712"/>
          </a:xfrm>
          <a:prstGeom prst="rect">
            <a:avLst/>
          </a:prstGeom>
          <a:noFill/>
        </p:spPr>
      </p:pic>
      <p:sp>
        <p:nvSpPr>
          <p:cNvPr id="10" name="Объект 2"/>
          <p:cNvSpPr txBox="1">
            <a:spLocks/>
          </p:cNvSpPr>
          <p:nvPr/>
        </p:nvSpPr>
        <p:spPr>
          <a:xfrm>
            <a:off x="1043608" y="1484784"/>
            <a:ext cx="6589902" cy="33843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  <a:ea typeface="WenQuanYi Micro Hei"/>
              </a:rPr>
              <a:t>Реализация управленческого проекта. Первоочередная цель: развитие </a:t>
            </a:r>
            <a:r>
              <a:rPr lang="ru-RU" sz="4000" b="1" dirty="0">
                <a:solidFill>
                  <a:schemeClr val="tx2">
                    <a:lumMod val="75000"/>
                  </a:schemeClr>
                </a:solidFill>
                <a:ea typeface="WenQuanYi Micro Hei"/>
              </a:rPr>
              <a:t>школьной информационной </a:t>
            </a:r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  <a:ea typeface="WenQuanYi Micro Hei"/>
              </a:rPr>
              <a:t>среды</a:t>
            </a:r>
            <a:endParaRPr lang="ru-RU" sz="4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004048" y="0"/>
            <a:ext cx="41399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>
                <a:solidFill>
                  <a:srgbClr val="C00000"/>
                </a:solidFill>
              </a:rPr>
              <a:t>ШКОЛА, КОТОРУЮ МЫ СТРОИМ</a:t>
            </a:r>
          </a:p>
        </p:txBody>
      </p:sp>
    </p:spTree>
    <p:extLst>
      <p:ext uri="{BB962C8B-B14F-4D97-AF65-F5344CB8AC3E}">
        <p14:creationId xmlns:p14="http://schemas.microsoft.com/office/powerpoint/2010/main" val="3057840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assets2.akhbarak.net/photos/articles-photos/2014/8/20/16145935/16145935-original.jpg?1408500083"/>
          <p:cNvPicPr>
            <a:picLocks noChangeAspect="1" noChangeArrowheads="1"/>
          </p:cNvPicPr>
          <p:nvPr/>
        </p:nvPicPr>
        <p:blipFill>
          <a:blip r:embed="rId3" cstate="print"/>
          <a:srcRect r="5930"/>
          <a:stretch>
            <a:fillRect/>
          </a:stretch>
        </p:blipFill>
        <p:spPr bwMode="auto">
          <a:xfrm>
            <a:off x="0" y="476672"/>
            <a:ext cx="9144000" cy="6381328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21" name="Прямоугольник 20"/>
          <p:cNvSpPr/>
          <p:nvPr/>
        </p:nvSpPr>
        <p:spPr>
          <a:xfrm>
            <a:off x="-15201" y="404664"/>
            <a:ext cx="9144000" cy="6381328"/>
          </a:xfrm>
          <a:prstGeom prst="rect">
            <a:avLst/>
          </a:prstGeom>
          <a:solidFill>
            <a:schemeClr val="bg1"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0" y="404664"/>
            <a:ext cx="8532440" cy="0"/>
          </a:xfrm>
          <a:prstGeom prst="line">
            <a:avLst/>
          </a:prstGeom>
          <a:ln w="57150">
            <a:solidFill>
              <a:srgbClr val="D2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0" y="476672"/>
            <a:ext cx="853244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7" name="Picture 3" descr="C:\Users\1\Documents\ПЛАКАТЫ, ПРЕЗЕНТАЦИИ, ДИЗАЙН\Школа дизайн-работа\Общие лого\FOC_Bird_red_0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16416" y="-99392"/>
            <a:ext cx="827584" cy="836712"/>
          </a:xfrm>
          <a:prstGeom prst="rect">
            <a:avLst/>
          </a:prstGeom>
          <a:noFill/>
        </p:spPr>
      </p:pic>
      <p:sp>
        <p:nvSpPr>
          <p:cNvPr id="11" name="Заголовок 1"/>
          <p:cNvSpPr txBox="1">
            <a:spLocks/>
          </p:cNvSpPr>
          <p:nvPr/>
        </p:nvSpPr>
        <p:spPr>
          <a:xfrm>
            <a:off x="2963749" y="5612587"/>
            <a:ext cx="3186100" cy="8052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Кадровый потенциал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004048" y="0"/>
            <a:ext cx="41399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>
                <a:solidFill>
                  <a:srgbClr val="C00000"/>
                </a:solidFill>
              </a:rPr>
              <a:t>ШКОЛА, КОТОРУЮ МЫ СТРОИМ</a:t>
            </a:r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457200" y="3880877"/>
            <a:ext cx="8229600" cy="7002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b="1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Первичный а</a:t>
            </a:r>
            <a:r>
              <a:rPr kumimoji="0" lang="ru-RU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нализ</a:t>
            </a:r>
            <a:r>
              <a:rPr kumimoji="0" lang="ru-RU" sz="44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44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ситуации</a:t>
            </a: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0" name="Заголовок 1"/>
          <p:cNvSpPr txBox="1">
            <a:spLocks/>
          </p:cNvSpPr>
          <p:nvPr/>
        </p:nvSpPr>
        <p:spPr>
          <a:xfrm>
            <a:off x="5148064" y="1096449"/>
            <a:ext cx="2936295" cy="13372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Социализация и самореализация школьников</a:t>
            </a:r>
          </a:p>
        </p:txBody>
      </p:sp>
      <p:sp>
        <p:nvSpPr>
          <p:cNvPr id="22" name="Заголовок 1"/>
          <p:cNvSpPr txBox="1">
            <a:spLocks/>
          </p:cNvSpPr>
          <p:nvPr/>
        </p:nvSpPr>
        <p:spPr>
          <a:xfrm>
            <a:off x="827584" y="1383376"/>
            <a:ext cx="2255912" cy="10287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Качество образования</a:t>
            </a:r>
          </a:p>
        </p:txBody>
      </p:sp>
      <p:cxnSp>
        <p:nvCxnSpPr>
          <p:cNvPr id="13" name="Прямая со стрелкой 12"/>
          <p:cNvCxnSpPr>
            <a:endCxn id="22" idx="2"/>
          </p:cNvCxnSpPr>
          <p:nvPr/>
        </p:nvCxnSpPr>
        <p:spPr>
          <a:xfrm flipH="1" flipV="1">
            <a:off x="1955540" y="2412076"/>
            <a:ext cx="1752364" cy="13769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flipV="1">
            <a:off x="5004048" y="2412076"/>
            <a:ext cx="1512168" cy="13769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>
            <a:stCxn id="18" idx="2"/>
          </p:cNvCxnSpPr>
          <p:nvPr/>
        </p:nvCxnSpPr>
        <p:spPr>
          <a:xfrm>
            <a:off x="4572000" y="4581128"/>
            <a:ext cx="0" cy="103145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7840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walkasong.org/wp-content/uploads/2011/10/finansy_predpriyatiya.jpg"/>
          <p:cNvPicPr>
            <a:picLocks noChangeAspect="1" noChangeArrowheads="1"/>
          </p:cNvPicPr>
          <p:nvPr/>
        </p:nvPicPr>
        <p:blipFill>
          <a:blip r:embed="rId3" cstate="print"/>
          <a:srcRect l="5991" r="4582"/>
          <a:stretch>
            <a:fillRect/>
          </a:stretch>
        </p:blipFill>
        <p:spPr bwMode="auto">
          <a:xfrm>
            <a:off x="0" y="476672"/>
            <a:ext cx="9144000" cy="6381328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21" name="Прямоугольник 20"/>
          <p:cNvSpPr/>
          <p:nvPr/>
        </p:nvSpPr>
        <p:spPr>
          <a:xfrm>
            <a:off x="0" y="476672"/>
            <a:ext cx="9144000" cy="6381328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0" y="404664"/>
            <a:ext cx="8532440" cy="0"/>
          </a:xfrm>
          <a:prstGeom prst="line">
            <a:avLst/>
          </a:prstGeom>
          <a:ln w="57150">
            <a:solidFill>
              <a:srgbClr val="D2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0" y="476672"/>
            <a:ext cx="853244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7" name="Picture 3" descr="C:\Users\1\Documents\ПЛАКАТЫ, ПРЕЗЕНТАЦИИ, ДИЗАЙН\Школа дизайн-работа\Общие лого\FOC_Bird_red_0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16416" y="-99392"/>
            <a:ext cx="827584" cy="836712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5004048" y="0"/>
            <a:ext cx="41399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>
                <a:solidFill>
                  <a:srgbClr val="C00000"/>
                </a:solidFill>
              </a:rPr>
              <a:t>ШКОЛА, КОТОРУЮ МЫ СТРОИМ</a:t>
            </a: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151420" y="574469"/>
            <a:ext cx="8229600" cy="7060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ct val="20000"/>
              </a:spcBef>
              <a:defRPr/>
            </a:pPr>
            <a:r>
              <a:rPr lang="ru-RU" sz="5400" dirty="0" smtClean="0"/>
              <a:t/>
            </a:r>
            <a:br>
              <a:rPr lang="ru-RU" sz="5400" dirty="0" smtClean="0"/>
            </a:br>
            <a:r>
              <a:rPr lang="ru-RU" sz="4800" b="1" dirty="0" smtClean="0">
                <a:solidFill>
                  <a:srgbClr val="C00000"/>
                </a:solidFill>
                <a:latin typeface="+mn-lt"/>
                <a:ea typeface="+mn-ea"/>
                <a:cs typeface="+mn-cs"/>
              </a:rPr>
              <a:t>Проектные задачи</a:t>
            </a:r>
            <a:br>
              <a:rPr lang="ru-RU" sz="4800" b="1" dirty="0" smtClean="0">
                <a:solidFill>
                  <a:srgbClr val="C00000"/>
                </a:solidFill>
                <a:latin typeface="+mn-lt"/>
                <a:ea typeface="+mn-ea"/>
                <a:cs typeface="+mn-cs"/>
              </a:rPr>
            </a:br>
            <a:endParaRPr lang="ru-RU" sz="4800" b="1" dirty="0">
              <a:solidFill>
                <a:srgbClr val="C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4" name="Объект 2"/>
          <p:cNvSpPr txBox="1">
            <a:spLocks/>
          </p:cNvSpPr>
          <p:nvPr/>
        </p:nvSpPr>
        <p:spPr>
          <a:xfrm>
            <a:off x="438944" y="1378355"/>
            <a:ext cx="8291264" cy="50734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ct val="0"/>
              </a:spcBef>
              <a:defRPr/>
            </a:pPr>
            <a:r>
              <a:rPr lang="ru-RU" sz="2800" b="1" smtClean="0">
                <a:solidFill>
                  <a:srgbClr val="002060"/>
                </a:solidFill>
              </a:rPr>
              <a:t>- «Структура» </a:t>
            </a:r>
            <a:r>
              <a:rPr lang="ru-RU" sz="2800" smtClean="0">
                <a:solidFill>
                  <a:srgbClr val="002060"/>
                </a:solidFill>
              </a:rPr>
              <a:t>-</a:t>
            </a:r>
            <a:r>
              <a:rPr lang="ru-RU" sz="2800" b="1" smtClean="0">
                <a:solidFill>
                  <a:srgbClr val="002060"/>
                </a:solidFill>
              </a:rPr>
              <a:t> </a:t>
            </a:r>
            <a:r>
              <a:rPr lang="ru-RU" sz="2800" smtClean="0">
                <a:solidFill>
                  <a:srgbClr val="002060"/>
                </a:solidFill>
              </a:rPr>
              <a:t>преобразования в структуре </a:t>
            </a:r>
          </a:p>
          <a:p>
            <a:pPr algn="l">
              <a:spcBef>
                <a:spcPct val="0"/>
              </a:spcBef>
              <a:defRPr/>
            </a:pPr>
            <a:r>
              <a:rPr lang="ru-RU" sz="2800" smtClean="0">
                <a:solidFill>
                  <a:srgbClr val="002060"/>
                </a:solidFill>
              </a:rPr>
              <a:t>образовательных площадок, создание служб и механизмов управления</a:t>
            </a:r>
          </a:p>
          <a:p>
            <a:pPr algn="l">
              <a:spcBef>
                <a:spcPct val="0"/>
              </a:spcBef>
              <a:buFontTx/>
              <a:buChar char="-"/>
              <a:defRPr/>
            </a:pPr>
            <a:r>
              <a:rPr lang="ru-RU" sz="2800" b="1" smtClean="0">
                <a:solidFill>
                  <a:srgbClr val="002060"/>
                </a:solidFill>
              </a:rPr>
              <a:t>«Кадры» </a:t>
            </a:r>
            <a:r>
              <a:rPr lang="ru-RU" sz="2800" smtClean="0">
                <a:solidFill>
                  <a:srgbClr val="002060"/>
                </a:solidFill>
              </a:rPr>
              <a:t>- комплекс мер по подбору и развитию кадрового потенциала</a:t>
            </a:r>
          </a:p>
          <a:p>
            <a:pPr algn="l">
              <a:spcBef>
                <a:spcPct val="0"/>
              </a:spcBef>
              <a:buFontTx/>
              <a:buChar char="-"/>
              <a:defRPr/>
            </a:pPr>
            <a:r>
              <a:rPr lang="ru-RU" sz="2800" b="1" smtClean="0">
                <a:solidFill>
                  <a:srgbClr val="002060"/>
                </a:solidFill>
              </a:rPr>
              <a:t>«Среда» </a:t>
            </a:r>
            <a:r>
              <a:rPr lang="ru-RU" sz="2800" smtClean="0">
                <a:solidFill>
                  <a:srgbClr val="002060"/>
                </a:solidFill>
              </a:rPr>
              <a:t>- создание единой среды комплекса</a:t>
            </a:r>
          </a:p>
          <a:p>
            <a:pPr algn="l">
              <a:spcBef>
                <a:spcPct val="0"/>
              </a:spcBef>
              <a:buFontTx/>
              <a:buChar char="-"/>
              <a:defRPr/>
            </a:pPr>
            <a:r>
              <a:rPr lang="ru-RU" sz="2800" b="1" smtClean="0">
                <a:solidFill>
                  <a:srgbClr val="002060"/>
                </a:solidFill>
              </a:rPr>
              <a:t>«Ресурсы» </a:t>
            </a:r>
            <a:r>
              <a:rPr lang="ru-RU" sz="2800" smtClean="0">
                <a:solidFill>
                  <a:srgbClr val="002060"/>
                </a:solidFill>
              </a:rPr>
              <a:t>- материальное и нормативное обеспечение образовательного процесса</a:t>
            </a:r>
          </a:p>
          <a:p>
            <a:pPr algn="l">
              <a:spcBef>
                <a:spcPct val="0"/>
              </a:spcBef>
              <a:buFontTx/>
              <a:buChar char="-"/>
              <a:defRPr/>
            </a:pPr>
            <a:r>
              <a:rPr lang="ru-RU" sz="2800" b="1" smtClean="0">
                <a:solidFill>
                  <a:srgbClr val="002060"/>
                </a:solidFill>
              </a:rPr>
              <a:t>«Качество» </a:t>
            </a:r>
            <a:r>
              <a:rPr lang="ru-RU" sz="2800" smtClean="0">
                <a:solidFill>
                  <a:srgbClr val="002060"/>
                </a:solidFill>
              </a:rPr>
              <a:t>- комплекс мероприятий по повышению качества образовательной деятельности</a:t>
            </a:r>
          </a:p>
          <a:p>
            <a:pPr algn="l">
              <a:spcBef>
                <a:spcPct val="0"/>
              </a:spcBef>
              <a:buFontTx/>
              <a:buChar char="-"/>
              <a:defRPr/>
            </a:pPr>
            <a:endParaRPr lang="ru-RU" sz="2800" b="1" smtClean="0">
              <a:solidFill>
                <a:srgbClr val="002060"/>
              </a:solidFill>
            </a:endParaRPr>
          </a:p>
          <a:p>
            <a:pPr algn="l">
              <a:spcBef>
                <a:spcPct val="0"/>
              </a:spcBef>
              <a:buFontTx/>
              <a:buChar char="-"/>
              <a:defRPr/>
            </a:pPr>
            <a:endParaRPr lang="ru-RU" sz="2800" b="1" smtClean="0">
              <a:solidFill>
                <a:srgbClr val="002060"/>
              </a:solidFill>
            </a:endParaRPr>
          </a:p>
          <a:p>
            <a:pPr algn="l">
              <a:spcBef>
                <a:spcPct val="0"/>
              </a:spcBef>
              <a:buFontTx/>
              <a:buChar char="-"/>
              <a:defRPr/>
            </a:pPr>
            <a:endParaRPr lang="ru-RU" sz="2800" b="1" smtClean="0">
              <a:solidFill>
                <a:srgbClr val="002060"/>
              </a:solidFill>
            </a:endParaRPr>
          </a:p>
          <a:p>
            <a:pPr algn="l">
              <a:spcBef>
                <a:spcPct val="0"/>
              </a:spcBef>
              <a:buFontTx/>
              <a:buChar char="-"/>
              <a:defRPr/>
            </a:pPr>
            <a:endParaRPr lang="ru-RU" sz="2800" b="1" smtClean="0">
              <a:solidFill>
                <a:srgbClr val="002060"/>
              </a:solidFill>
            </a:endParaRPr>
          </a:p>
          <a:p>
            <a:pPr algn="l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48608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walkasong.org/wp-content/uploads/2011/10/finansy_predpriyatiya.jpg"/>
          <p:cNvPicPr>
            <a:picLocks noChangeAspect="1" noChangeArrowheads="1"/>
          </p:cNvPicPr>
          <p:nvPr/>
        </p:nvPicPr>
        <p:blipFill>
          <a:blip r:embed="rId3" cstate="print"/>
          <a:srcRect l="5991" r="4582"/>
          <a:stretch>
            <a:fillRect/>
          </a:stretch>
        </p:blipFill>
        <p:spPr bwMode="auto">
          <a:xfrm>
            <a:off x="0" y="476672"/>
            <a:ext cx="9144000" cy="6381328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21" name="Прямоугольник 20"/>
          <p:cNvSpPr/>
          <p:nvPr/>
        </p:nvSpPr>
        <p:spPr>
          <a:xfrm>
            <a:off x="0" y="476672"/>
            <a:ext cx="9144000" cy="6381328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0" y="404664"/>
            <a:ext cx="8532440" cy="0"/>
          </a:xfrm>
          <a:prstGeom prst="line">
            <a:avLst/>
          </a:prstGeom>
          <a:ln w="57150">
            <a:solidFill>
              <a:srgbClr val="D2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0" y="476672"/>
            <a:ext cx="853244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7" name="Picture 3" descr="C:\Users\1\Documents\ПЛАКАТЫ, ПРЕЗЕНТАЦИИ, ДИЗАЙН\Школа дизайн-работа\Общие лого\FOC_Bird_red_0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16416" y="-99392"/>
            <a:ext cx="827584" cy="836712"/>
          </a:xfrm>
          <a:prstGeom prst="rect">
            <a:avLst/>
          </a:prstGeom>
          <a:noFill/>
        </p:spPr>
      </p:pic>
      <p:sp>
        <p:nvSpPr>
          <p:cNvPr id="10" name="Объект 2"/>
          <p:cNvSpPr txBox="1">
            <a:spLocks/>
          </p:cNvSpPr>
          <p:nvPr/>
        </p:nvSpPr>
        <p:spPr>
          <a:xfrm>
            <a:off x="844286" y="334619"/>
            <a:ext cx="6589902" cy="7073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ru-RU" sz="4000" b="1" dirty="0">
                <a:solidFill>
                  <a:srgbClr val="000000"/>
                </a:solidFill>
                <a:ea typeface="WenQuanYi Micro Hei"/>
              </a:rPr>
              <a:t>Модель управления</a:t>
            </a:r>
            <a:endParaRPr lang="ru-RU" sz="40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004048" y="0"/>
            <a:ext cx="41399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>
                <a:solidFill>
                  <a:srgbClr val="C00000"/>
                </a:solidFill>
              </a:rPr>
              <a:t>ШКОЛА, КОТОРУЮ МЫ СТРОИМ</a:t>
            </a: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3811806679"/>
              </p:ext>
            </p:extLst>
          </p:nvPr>
        </p:nvGraphicFramePr>
        <p:xfrm>
          <a:off x="107504" y="1012082"/>
          <a:ext cx="8928992" cy="40893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3" name="Двойная стрелка вверх/вниз 2"/>
          <p:cNvSpPr/>
          <p:nvPr/>
        </p:nvSpPr>
        <p:spPr>
          <a:xfrm>
            <a:off x="4175501" y="5134554"/>
            <a:ext cx="593482" cy="1062225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бъект 2"/>
          <p:cNvSpPr txBox="1">
            <a:spLocks/>
          </p:cNvSpPr>
          <p:nvPr/>
        </p:nvSpPr>
        <p:spPr>
          <a:xfrm>
            <a:off x="2946199" y="6103344"/>
            <a:ext cx="3052086" cy="7073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ru-RU" sz="4000" b="1" dirty="0">
                <a:solidFill>
                  <a:srgbClr val="000000"/>
                </a:solidFill>
                <a:ea typeface="WenQuanYi Micro Hei"/>
              </a:rPr>
              <a:t>РЕЗУЛЬТАТЫ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4010541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b1.vestifinance.ru/c/231961.640xp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76672"/>
            <a:ext cx="9564517" cy="6381328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21" name="Прямоугольник 20"/>
          <p:cNvSpPr/>
          <p:nvPr/>
        </p:nvSpPr>
        <p:spPr>
          <a:xfrm>
            <a:off x="-22350" y="513503"/>
            <a:ext cx="9144000" cy="6381328"/>
          </a:xfrm>
          <a:prstGeom prst="rect">
            <a:avLst/>
          </a:prstGeom>
          <a:solidFill>
            <a:schemeClr val="bg1">
              <a:alpha val="8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0" y="404664"/>
            <a:ext cx="8532440" cy="0"/>
          </a:xfrm>
          <a:prstGeom prst="line">
            <a:avLst/>
          </a:prstGeom>
          <a:ln w="57150">
            <a:solidFill>
              <a:srgbClr val="D2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0" y="476672"/>
            <a:ext cx="853244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7" name="Picture 3" descr="C:\Users\1\Documents\ПЛАКАТЫ, ПРЕЗЕНТАЦИИ, ДИЗАЙН\Школа дизайн-работа\Общие лого\FOC_Bird_red_0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16416" y="-99392"/>
            <a:ext cx="827584" cy="836712"/>
          </a:xfrm>
          <a:prstGeom prst="rect">
            <a:avLst/>
          </a:prstGeom>
          <a:noFill/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330010" y="927065"/>
            <a:ext cx="7832956" cy="23544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b="1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Администрация в и</a:t>
            </a:r>
            <a:r>
              <a:rPr kumimoji="0" lang="ru-RU" sz="44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нформационное</a:t>
            </a:r>
            <a:r>
              <a:rPr kumimoji="0" lang="ru-RU" sz="44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44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поле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004048" y="0"/>
            <a:ext cx="41399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>
                <a:solidFill>
                  <a:srgbClr val="C00000"/>
                </a:solidFill>
              </a:rPr>
              <a:t>ШКОЛА, КОТОРУЮ МЫ СТРОИМ</a:t>
            </a:r>
          </a:p>
        </p:txBody>
      </p:sp>
      <p:pic>
        <p:nvPicPr>
          <p:cNvPr id="13" name="Рисунок 12"/>
          <p:cNvPicPr/>
          <p:nvPr/>
        </p:nvPicPr>
        <p:blipFill>
          <a:blip r:embed="rId5"/>
          <a:stretch>
            <a:fillRect/>
          </a:stretch>
        </p:blipFill>
        <p:spPr>
          <a:xfrm>
            <a:off x="3321900" y="1206360"/>
            <a:ext cx="2500200" cy="4445280"/>
          </a:xfrm>
          <a:prstGeom prst="rect">
            <a:avLst/>
          </a:prstGeom>
        </p:spPr>
      </p:pic>
      <p:pic>
        <p:nvPicPr>
          <p:cNvPr id="14" name="Рисунок 13"/>
          <p:cNvPicPr/>
          <p:nvPr/>
        </p:nvPicPr>
        <p:blipFill>
          <a:blip r:embed="rId6"/>
          <a:stretch>
            <a:fillRect/>
          </a:stretch>
        </p:blipFill>
        <p:spPr>
          <a:xfrm>
            <a:off x="1115616" y="2309896"/>
            <a:ext cx="1888920" cy="1679040"/>
          </a:xfrm>
          <a:prstGeom prst="rect">
            <a:avLst/>
          </a:prstGeom>
        </p:spPr>
      </p:pic>
      <p:pic>
        <p:nvPicPr>
          <p:cNvPr id="15" name="Рисунок 14"/>
          <p:cNvPicPr/>
          <p:nvPr/>
        </p:nvPicPr>
        <p:blipFill>
          <a:blip r:embed="rId7"/>
          <a:stretch>
            <a:fillRect/>
          </a:stretch>
        </p:blipFill>
        <p:spPr>
          <a:xfrm>
            <a:off x="7363060" y="1412776"/>
            <a:ext cx="1350000" cy="1794240"/>
          </a:xfrm>
          <a:prstGeom prst="rect">
            <a:avLst/>
          </a:prstGeom>
        </p:spPr>
      </p:pic>
      <p:pic>
        <p:nvPicPr>
          <p:cNvPr id="16" name="Рисунок 15"/>
          <p:cNvPicPr/>
          <p:nvPr/>
        </p:nvPicPr>
        <p:blipFill>
          <a:blip r:embed="rId8"/>
          <a:stretch>
            <a:fillRect/>
          </a:stretch>
        </p:blipFill>
        <p:spPr>
          <a:xfrm>
            <a:off x="6643921" y="4480278"/>
            <a:ext cx="2297160" cy="1722600"/>
          </a:xfrm>
          <a:prstGeom prst="rect">
            <a:avLst/>
          </a:prstGeom>
        </p:spPr>
      </p:pic>
      <p:pic>
        <p:nvPicPr>
          <p:cNvPr id="17" name="Рисунок 16"/>
          <p:cNvPicPr/>
          <p:nvPr/>
        </p:nvPicPr>
        <p:blipFill>
          <a:blip r:embed="rId9"/>
          <a:stretch>
            <a:fillRect/>
          </a:stretch>
        </p:blipFill>
        <p:spPr>
          <a:xfrm>
            <a:off x="345635" y="4237678"/>
            <a:ext cx="1185840" cy="1012724"/>
          </a:xfrm>
          <a:prstGeom prst="rect">
            <a:avLst/>
          </a:prstGeom>
        </p:spPr>
      </p:pic>
      <p:pic>
        <p:nvPicPr>
          <p:cNvPr id="18" name="Рисунок 17"/>
          <p:cNvPicPr/>
          <p:nvPr/>
        </p:nvPicPr>
        <p:blipFill>
          <a:blip r:embed="rId10"/>
          <a:stretch>
            <a:fillRect/>
          </a:stretch>
        </p:blipFill>
        <p:spPr>
          <a:xfrm>
            <a:off x="5772317" y="3207016"/>
            <a:ext cx="2119680" cy="1098720"/>
          </a:xfrm>
          <a:prstGeom prst="rect">
            <a:avLst/>
          </a:prstGeom>
        </p:spPr>
      </p:pic>
      <p:sp>
        <p:nvSpPr>
          <p:cNvPr id="19" name="Заголовок 1"/>
          <p:cNvSpPr txBox="1">
            <a:spLocks/>
          </p:cNvSpPr>
          <p:nvPr/>
        </p:nvSpPr>
        <p:spPr>
          <a:xfrm>
            <a:off x="1147632" y="5245789"/>
            <a:ext cx="4694292" cy="14660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5400" b="1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“</a:t>
            </a:r>
            <a:r>
              <a:rPr lang="ru-RU" sz="5400" b="1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Мониторинг социальных сетей</a:t>
            </a:r>
            <a:r>
              <a:rPr lang="en-US" sz="5400" b="1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”</a:t>
            </a:r>
            <a:endParaRPr lang="ru-RU" sz="5400" b="1" dirty="0">
              <a:solidFill>
                <a:srgbClr val="002060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057840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lghughes.files.wordpress.com/2010/07/teacher.jpg"/>
          <p:cNvPicPr>
            <a:picLocks noChangeAspect="1" noChangeArrowheads="1"/>
          </p:cNvPicPr>
          <p:nvPr/>
        </p:nvPicPr>
        <p:blipFill>
          <a:blip r:embed="rId3" cstate="print"/>
          <a:srcRect l="3428"/>
          <a:stretch>
            <a:fillRect/>
          </a:stretch>
        </p:blipFill>
        <p:spPr bwMode="auto">
          <a:xfrm>
            <a:off x="0" y="476672"/>
            <a:ext cx="9144000" cy="6381328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21" name="Прямоугольник 20"/>
          <p:cNvSpPr/>
          <p:nvPr/>
        </p:nvSpPr>
        <p:spPr>
          <a:xfrm>
            <a:off x="0" y="476672"/>
            <a:ext cx="9144000" cy="6381328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0" y="404664"/>
            <a:ext cx="8532440" cy="0"/>
          </a:xfrm>
          <a:prstGeom prst="line">
            <a:avLst/>
          </a:prstGeom>
          <a:ln w="57150">
            <a:solidFill>
              <a:srgbClr val="D2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0" y="476672"/>
            <a:ext cx="853244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7" name="Picture 3" descr="C:\Users\1\Documents\ПЛАКАТЫ, ПРЕЗЕНТАЦИИ, ДИЗАЙН\Школа дизайн-работа\Общие лого\FOC_Bird_red_0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16416" y="-99392"/>
            <a:ext cx="827584" cy="836712"/>
          </a:xfrm>
          <a:prstGeom prst="rect">
            <a:avLst/>
          </a:prstGeom>
          <a:noFill/>
        </p:spPr>
      </p:pic>
      <p:sp>
        <p:nvSpPr>
          <p:cNvPr id="11" name="Заголовок 1"/>
          <p:cNvSpPr txBox="1">
            <a:spLocks/>
          </p:cNvSpPr>
          <p:nvPr/>
        </p:nvSpPr>
        <p:spPr>
          <a:xfrm>
            <a:off x="1546581" y="272170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800" b="1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Школьная </a:t>
            </a:r>
            <a:r>
              <a:rPr kumimoji="0" lang="ru-RU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пресс-служба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004048" y="0"/>
            <a:ext cx="41399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>
                <a:solidFill>
                  <a:srgbClr val="C00000"/>
                </a:solidFill>
              </a:rPr>
              <a:t>ШКОЛА, КОТОРУЮ МЫ СТРОИМ</a:t>
            </a:r>
          </a:p>
        </p:txBody>
      </p:sp>
      <p:pic>
        <p:nvPicPr>
          <p:cNvPr id="12" name="Рисунок 11"/>
          <p:cNvPicPr/>
          <p:nvPr/>
        </p:nvPicPr>
        <p:blipFill>
          <a:blip r:embed="rId5"/>
          <a:stretch>
            <a:fillRect/>
          </a:stretch>
        </p:blipFill>
        <p:spPr>
          <a:xfrm>
            <a:off x="989928" y="1004254"/>
            <a:ext cx="1076400" cy="1049400"/>
          </a:xfrm>
          <a:prstGeom prst="rect">
            <a:avLst/>
          </a:prstGeom>
        </p:spPr>
      </p:pic>
      <p:pic>
        <p:nvPicPr>
          <p:cNvPr id="14" name="Рисунок 13"/>
          <p:cNvPicPr/>
          <p:nvPr/>
        </p:nvPicPr>
        <p:blipFill>
          <a:blip r:embed="rId6"/>
          <a:stretch>
            <a:fillRect/>
          </a:stretch>
        </p:blipFill>
        <p:spPr>
          <a:xfrm>
            <a:off x="7074024" y="1113858"/>
            <a:ext cx="877320" cy="871200"/>
          </a:xfrm>
          <a:prstGeom prst="rect">
            <a:avLst/>
          </a:prstGeom>
        </p:spPr>
      </p:pic>
      <p:pic>
        <p:nvPicPr>
          <p:cNvPr id="15" name="Рисунок 14"/>
          <p:cNvPicPr/>
          <p:nvPr/>
        </p:nvPicPr>
        <p:blipFill>
          <a:blip r:embed="rId7"/>
          <a:stretch>
            <a:fillRect/>
          </a:stretch>
        </p:blipFill>
        <p:spPr>
          <a:xfrm>
            <a:off x="7236296" y="4725144"/>
            <a:ext cx="844560" cy="1217160"/>
          </a:xfrm>
          <a:prstGeom prst="rect">
            <a:avLst/>
          </a:prstGeom>
        </p:spPr>
      </p:pic>
      <p:pic>
        <p:nvPicPr>
          <p:cNvPr id="16" name="Рисунок 15"/>
          <p:cNvPicPr/>
          <p:nvPr/>
        </p:nvPicPr>
        <p:blipFill>
          <a:blip r:embed="rId8"/>
          <a:stretch>
            <a:fillRect/>
          </a:stretch>
        </p:blipFill>
        <p:spPr>
          <a:xfrm>
            <a:off x="1048248" y="4761930"/>
            <a:ext cx="479880" cy="1136880"/>
          </a:xfrm>
          <a:prstGeom prst="rect">
            <a:avLst/>
          </a:prstGeom>
        </p:spPr>
      </p:pic>
      <p:sp>
        <p:nvSpPr>
          <p:cNvPr id="13" name="Заголовок 1"/>
          <p:cNvSpPr txBox="1">
            <a:spLocks/>
          </p:cNvSpPr>
          <p:nvPr/>
        </p:nvSpPr>
        <p:spPr>
          <a:xfrm>
            <a:off x="2688796" y="673179"/>
            <a:ext cx="376276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800" b="1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Видео </a:t>
            </a:r>
            <a:r>
              <a:rPr lang="en-US" sz="4800" b="1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/</a:t>
            </a:r>
            <a:r>
              <a:rPr lang="ru-RU" sz="4800" b="1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 фото</a:t>
            </a:r>
            <a:endParaRPr kumimoji="0" lang="ru-RU" sz="4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7" name="Заголовок 1"/>
          <p:cNvSpPr txBox="1">
            <a:spLocks/>
          </p:cNvSpPr>
          <p:nvPr/>
        </p:nvSpPr>
        <p:spPr>
          <a:xfrm>
            <a:off x="2195736" y="453275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800" b="1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Новости </a:t>
            </a:r>
            <a:r>
              <a:rPr lang="en-US" sz="4800" b="1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/ </a:t>
            </a:r>
            <a:r>
              <a:rPr lang="ru-RU" sz="4800" b="1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радио</a:t>
            </a:r>
            <a:endParaRPr kumimoji="0" lang="ru-RU" sz="4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057840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oct-vit-roo.by/media/image-8841cdc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76671"/>
            <a:ext cx="9144000" cy="6864097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21" name="Прямоугольник 20"/>
          <p:cNvSpPr/>
          <p:nvPr/>
        </p:nvSpPr>
        <p:spPr>
          <a:xfrm>
            <a:off x="0" y="476672"/>
            <a:ext cx="9144000" cy="6381328"/>
          </a:xfrm>
          <a:prstGeom prst="rect">
            <a:avLst/>
          </a:prstGeom>
          <a:solidFill>
            <a:schemeClr val="bg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0" y="404664"/>
            <a:ext cx="8532440" cy="0"/>
          </a:xfrm>
          <a:prstGeom prst="line">
            <a:avLst/>
          </a:prstGeom>
          <a:ln w="57150">
            <a:solidFill>
              <a:srgbClr val="D2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0" y="476672"/>
            <a:ext cx="853244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7" name="Picture 3" descr="C:\Users\1\Documents\ПЛАКАТЫ, ПРЕЗЕНТАЦИИ, ДИЗАЙН\Школа дизайн-работа\Общие лого\FOC_Bird_red_0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16416" y="-99392"/>
            <a:ext cx="827584" cy="836712"/>
          </a:xfrm>
          <a:prstGeom prst="rect">
            <a:avLst/>
          </a:prstGeom>
          <a:noFill/>
        </p:spPr>
      </p:pic>
      <p:sp>
        <p:nvSpPr>
          <p:cNvPr id="18" name="Прямоугольник 17"/>
          <p:cNvSpPr/>
          <p:nvPr/>
        </p:nvSpPr>
        <p:spPr>
          <a:xfrm>
            <a:off x="4932040" y="0"/>
            <a:ext cx="42119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>
                <a:solidFill>
                  <a:srgbClr val="C00000"/>
                </a:solidFill>
              </a:rPr>
              <a:t>ШКОЛА, КОТОРУЮ МЫ СТРОИМ</a:t>
            </a: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1227761" y="560578"/>
            <a:ext cx="729349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Социальное партнерство - </a:t>
            </a:r>
          </a:p>
        </p:txBody>
      </p:sp>
      <p:sp>
        <p:nvSpPr>
          <p:cNvPr id="12" name="Объект 2"/>
          <p:cNvSpPr txBox="1">
            <a:spLocks/>
          </p:cNvSpPr>
          <p:nvPr/>
        </p:nvSpPr>
        <p:spPr>
          <a:xfrm>
            <a:off x="323528" y="1700808"/>
            <a:ext cx="8568952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Программы </a:t>
            </a:r>
            <a:r>
              <a:rPr kumimoji="0" lang="ru-RU" sz="2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партнерства </a:t>
            </a: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  <a:endParaRPr kumimoji="0" lang="ru-RU" sz="22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2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Московский городской педагогический университет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2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Московский педагогический государственный университет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2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Московский государственный медико-стоматологический университет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2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Федерация баскетбола Москвы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220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Совместные проекты:</a:t>
            </a:r>
            <a:endParaRPr kumimoji="0" lang="ru-RU" sz="22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2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Комитет Государственной думы по охране здоровья</a:t>
            </a:r>
          </a:p>
          <a:p>
            <a:pPr lvl="0">
              <a:spcBef>
                <a:spcPct val="20000"/>
              </a:spcBef>
              <a:defRPr/>
            </a:pPr>
            <a:r>
              <a:rPr lang="ru-RU" sz="2200" b="1" dirty="0">
                <a:solidFill>
                  <a:srgbClr val="C00000"/>
                </a:solidFill>
              </a:rPr>
              <a:t>Постоянные партнеры: </a:t>
            </a:r>
          </a:p>
          <a:p>
            <a:pPr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ru-RU" sz="2200" dirty="0">
                <a:solidFill>
                  <a:srgbClr val="002060"/>
                </a:solidFill>
              </a:rPr>
              <a:t>Академия чемпионов и Александр </a:t>
            </a:r>
            <a:r>
              <a:rPr lang="ru-RU" sz="2200" dirty="0" smtClean="0">
                <a:solidFill>
                  <a:srgbClr val="002060"/>
                </a:solidFill>
              </a:rPr>
              <a:t>Попов</a:t>
            </a:r>
            <a:endParaRPr lang="ru-RU" sz="2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7840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Презентация1</Template>
  <TotalTime>2362</TotalTime>
  <Words>809</Words>
  <Application>Microsoft Office PowerPoint</Application>
  <PresentationFormat>Экран (4:3)</PresentationFormat>
  <Paragraphs>206</Paragraphs>
  <Slides>18</Slides>
  <Notes>11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 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Пресс Центр</dc:creator>
  <cp:lastModifiedBy>Дяченко Олег Юрьевич</cp:lastModifiedBy>
  <cp:revision>110</cp:revision>
  <dcterms:created xsi:type="dcterms:W3CDTF">2016-12-13T13:50:11Z</dcterms:created>
  <dcterms:modified xsi:type="dcterms:W3CDTF">2018-02-05T10:45:53Z</dcterms:modified>
</cp:coreProperties>
</file>